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8" r:id="rId3"/>
    <p:sldId id="260" r:id="rId4"/>
    <p:sldId id="257" r:id="rId5"/>
    <p:sldId id="269" r:id="rId6"/>
    <p:sldId id="262" r:id="rId7"/>
    <p:sldId id="264" r:id="rId8"/>
    <p:sldId id="271" r:id="rId9"/>
    <p:sldId id="263" r:id="rId10"/>
    <p:sldId id="276" r:id="rId11"/>
    <p:sldId id="265" r:id="rId12"/>
    <p:sldId id="273" r:id="rId13"/>
    <p:sldId id="278" r:id="rId14"/>
    <p:sldId id="280" r:id="rId15"/>
    <p:sldId id="279" r:id="rId16"/>
    <p:sldId id="275" r:id="rId17"/>
    <p:sldId id="266" r:id="rId18"/>
    <p:sldId id="267" r:id="rId19"/>
    <p:sldId id="261" r:id="rId20"/>
    <p:sldId id="259" r:id="rId21"/>
    <p:sldId id="268" r:id="rId22"/>
    <p:sldId id="270" r:id="rId23"/>
    <p:sldId id="272" r:id="rId24"/>
    <p:sldId id="283" r:id="rId25"/>
    <p:sldId id="281" r:id="rId26"/>
    <p:sldId id="291" r:id="rId27"/>
    <p:sldId id="284" r:id="rId28"/>
    <p:sldId id="277" r:id="rId29"/>
    <p:sldId id="285" r:id="rId30"/>
    <p:sldId id="286" r:id="rId31"/>
    <p:sldId id="274" r:id="rId32"/>
    <p:sldId id="288" r:id="rId33"/>
    <p:sldId id="289" r:id="rId34"/>
    <p:sldId id="282" r:id="rId35"/>
    <p:sldId id="287" r:id="rId36"/>
    <p:sldId id="290" r:id="rId37"/>
    <p:sldId id="293" r:id="rId38"/>
    <p:sldId id="296" r:id="rId39"/>
    <p:sldId id="295" r:id="rId40"/>
    <p:sldId id="294" r:id="rId41"/>
    <p:sldId id="297" r:id="rId42"/>
    <p:sldId id="298" r:id="rId43"/>
    <p:sldId id="299" r:id="rId44"/>
    <p:sldId id="292" r:id="rId45"/>
    <p:sldId id="300" r:id="rId46"/>
    <p:sldId id="301" r:id="rId4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10/8/2025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39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4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6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6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7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6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1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10/8/2025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3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907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03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6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4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69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645BD8A-B13F-463A-9101-4FB883F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03B42-F17E-473C-9366-9369C0471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9DDF01-2EFB-49D0-864E-0CE29F33A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7FBD66-D7BB-7303-3373-5F326D56F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9040" y="1754659"/>
            <a:ext cx="9860547" cy="3005463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Taula de diàleg d’experiències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FDFFDE-925E-0100-4109-01973A783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9039" y="4947920"/>
            <a:ext cx="9860547" cy="6851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>
                <a:solidFill>
                  <a:schemeClr val="bg1"/>
                </a:solidFill>
              </a:rPr>
              <a:t>Educació al llarg de la vida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>
                <a:solidFill>
                  <a:schemeClr val="bg1"/>
                </a:solidFill>
              </a:rPr>
              <a:t>06/10/2025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EA5BB7-5B71-4B52-AD7F-3BA82A617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1BDD5A-B952-463D-8BF6-F89EC6F21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55369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C2EF86-4721-4AC5-AC3A-5343FE12B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55369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42A6C7C-49DA-4D7E-9647-1696C74DF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100664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Un dibujo animado con letras&#10;&#10;El contenido generado por IA puede ser incorrecto.">
            <a:extLst>
              <a:ext uri="{FF2B5EF4-FFF2-40B4-BE49-F238E27FC236}">
                <a16:creationId xmlns:a16="http://schemas.microsoft.com/office/drawing/2014/main" id="{DFF7FF1E-D712-7CB3-E344-6F9C9A98E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590698"/>
            <a:ext cx="1083939" cy="92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0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32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6" name="Rectangle 36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57" name="Group 38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43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9" name="Rectangle 45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Lápiz sobre una superficie de madera&#10;&#10;El contenido generado por IA puede ser incorrecto.">
            <a:extLst>
              <a:ext uri="{FF2B5EF4-FFF2-40B4-BE49-F238E27FC236}">
                <a16:creationId xmlns:a16="http://schemas.microsoft.com/office/drawing/2014/main" id="{900DDE41-A38F-4610-9435-5F5AE8130C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0" name="Rectangle 47">
            <a:extLst>
              <a:ext uri="{FF2B5EF4-FFF2-40B4-BE49-F238E27FC236}">
                <a16:creationId xmlns:a16="http://schemas.microsoft.com/office/drawing/2014/main" id="{BCFF10A9-48A8-49DE-BCC0-36CD4D617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9E6EC7A-73F0-4AA6-8CCE-7492D8F65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FB0F6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27357F-2B85-E7A2-F568-7A20BF0F8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/>
              <a:t>Un pas endavant..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374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7CAA6-7346-7461-2B2C-FB099FE2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9698182" cy="4943559"/>
          </a:xfrm>
        </p:spPr>
        <p:txBody>
          <a:bodyPr>
            <a:normAutofit fontScale="90000"/>
          </a:bodyPr>
          <a:lstStyle/>
          <a:p>
            <a:r>
              <a:rPr lang="es-ES" dirty="0"/>
              <a:t>La </a:t>
            </a:r>
            <a:r>
              <a:rPr lang="es-ES" dirty="0" err="1"/>
              <a:t>composició</a:t>
            </a:r>
            <a:r>
              <a:rPr lang="es-ES" dirty="0"/>
              <a:t> de la </a:t>
            </a:r>
            <a:r>
              <a:rPr lang="es-ES" dirty="0" err="1"/>
              <a:t>població</a:t>
            </a:r>
            <a:r>
              <a:rPr lang="es-ES" dirty="0"/>
              <a:t> en Barcelona ha </a:t>
            </a:r>
            <a:r>
              <a:rPr lang="es-ES" dirty="0" err="1"/>
              <a:t>tingut</a:t>
            </a:r>
            <a:r>
              <a:rPr lang="es-ES" dirty="0"/>
              <a:t> </a:t>
            </a:r>
            <a:r>
              <a:rPr lang="es-ES" dirty="0" err="1"/>
              <a:t>canvis</a:t>
            </a:r>
            <a:r>
              <a:rPr lang="es-ES" dirty="0"/>
              <a:t> </a:t>
            </a:r>
            <a:r>
              <a:rPr lang="es-ES" dirty="0" err="1"/>
              <a:t>molt</a:t>
            </a:r>
            <a:r>
              <a:rPr lang="es-ES" dirty="0"/>
              <a:t> </a:t>
            </a:r>
            <a:r>
              <a:rPr lang="es-ES" dirty="0" err="1"/>
              <a:t>importants</a:t>
            </a:r>
            <a:r>
              <a:rPr lang="es-ES" dirty="0"/>
              <a:t> en les </a:t>
            </a:r>
            <a:r>
              <a:rPr lang="es-ES" dirty="0" err="1"/>
              <a:t>darreres</a:t>
            </a:r>
            <a:r>
              <a:rPr lang="es-ES" dirty="0"/>
              <a:t> </a:t>
            </a:r>
            <a:r>
              <a:rPr lang="es-ES" dirty="0" err="1"/>
              <a:t>dècades</a:t>
            </a:r>
            <a:r>
              <a:rPr lang="es-ES" dirty="0"/>
              <a:t>. </a:t>
            </a:r>
            <a:r>
              <a:rPr lang="es-ES" dirty="0" err="1"/>
              <a:t>Tant</a:t>
            </a:r>
            <a:r>
              <a:rPr lang="es-ES" dirty="0"/>
              <a:t> a les </a:t>
            </a:r>
            <a:r>
              <a:rPr lang="es-ES" dirty="0" err="1"/>
              <a:t>ciutats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 en la </a:t>
            </a:r>
            <a:r>
              <a:rPr lang="es-ES" dirty="0" err="1"/>
              <a:t>seva</a:t>
            </a:r>
            <a:r>
              <a:rPr lang="es-ES" dirty="0"/>
              <a:t> </a:t>
            </a:r>
            <a:r>
              <a:rPr lang="es-ES" dirty="0" err="1"/>
              <a:t>perifèria</a:t>
            </a:r>
            <a:r>
              <a:rPr lang="es-ES" dirty="0"/>
              <a:t>, en </a:t>
            </a:r>
            <a:r>
              <a:rPr lang="es-ES" dirty="0" err="1"/>
              <a:t>poblacions</a:t>
            </a:r>
            <a:r>
              <a:rPr lang="es-ES" dirty="0"/>
              <a:t> </a:t>
            </a:r>
            <a:r>
              <a:rPr lang="es-ES" dirty="0" err="1"/>
              <a:t>més</a:t>
            </a:r>
            <a:r>
              <a:rPr lang="es-ES" dirty="0"/>
              <a:t> </a:t>
            </a:r>
            <a:r>
              <a:rPr lang="es-ES" dirty="0" err="1"/>
              <a:t>petites</a:t>
            </a:r>
            <a:r>
              <a:rPr lang="es-ES" dirty="0"/>
              <a:t> una </a:t>
            </a:r>
            <a:r>
              <a:rPr lang="es-ES" dirty="0" err="1"/>
              <a:t>part</a:t>
            </a:r>
            <a:r>
              <a:rPr lang="es-ES" dirty="0"/>
              <a:t> </a:t>
            </a:r>
            <a:r>
              <a:rPr lang="es-ES" dirty="0" err="1"/>
              <a:t>molt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</a:t>
            </a:r>
            <a:r>
              <a:rPr lang="es-ES" dirty="0" err="1"/>
              <a:t>dels</a:t>
            </a:r>
            <a:r>
              <a:rPr lang="es-ES" dirty="0"/>
              <a:t> </a:t>
            </a:r>
            <a:r>
              <a:rPr lang="es-ES" dirty="0" err="1"/>
              <a:t>habitants</a:t>
            </a:r>
            <a:r>
              <a:rPr lang="es-ES" dirty="0"/>
              <a:t> </a:t>
            </a:r>
            <a:r>
              <a:rPr lang="es-ES" dirty="0" err="1"/>
              <a:t>són</a:t>
            </a:r>
            <a:r>
              <a:rPr lang="es-ES" dirty="0"/>
              <a:t> persones que han </a:t>
            </a:r>
            <a:r>
              <a:rPr lang="es-ES" dirty="0" err="1"/>
              <a:t>vingut</a:t>
            </a:r>
            <a:r>
              <a:rPr lang="es-ES" dirty="0"/>
              <a:t> de </a:t>
            </a:r>
            <a:r>
              <a:rPr lang="es-ES" dirty="0" err="1"/>
              <a:t>territoris</a:t>
            </a:r>
            <a:r>
              <a:rPr lang="es-ES" dirty="0"/>
              <a:t> </a:t>
            </a:r>
            <a:r>
              <a:rPr lang="es-ES" dirty="0" err="1"/>
              <a:t>llunyans</a:t>
            </a:r>
            <a:r>
              <a:rPr lang="es-ES" dirty="0"/>
              <a:t> i que </a:t>
            </a:r>
            <a:r>
              <a:rPr lang="es-ES" dirty="0" err="1"/>
              <a:t>tenen</a:t>
            </a:r>
            <a:r>
              <a:rPr lang="es-ES" dirty="0"/>
              <a:t> </a:t>
            </a:r>
            <a:r>
              <a:rPr lang="es-ES" dirty="0" err="1"/>
              <a:t>llengües</a:t>
            </a:r>
            <a:r>
              <a:rPr lang="es-ES" dirty="0"/>
              <a:t>, </a:t>
            </a:r>
            <a:r>
              <a:rPr lang="es-ES" dirty="0" err="1"/>
              <a:t>hàbits</a:t>
            </a:r>
            <a:r>
              <a:rPr lang="es-ES" dirty="0"/>
              <a:t> </a:t>
            </a:r>
            <a:r>
              <a:rPr lang="es-ES" dirty="0" err="1"/>
              <a:t>culturals</a:t>
            </a:r>
            <a:r>
              <a:rPr lang="es-ES" dirty="0"/>
              <a:t>, </a:t>
            </a:r>
            <a:r>
              <a:rPr lang="es-ES" dirty="0" err="1"/>
              <a:t>creences</a:t>
            </a:r>
            <a:r>
              <a:rPr lang="es-ES" dirty="0"/>
              <a:t> </a:t>
            </a:r>
            <a:r>
              <a:rPr lang="es-ES" dirty="0" err="1"/>
              <a:t>pròpies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575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2ACDD3-1C0D-4973-A7BA-E0870483C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7B12E-4F12-4C02-B0DB-0D7ADF3C3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interior, persona, techo, parado&#10;&#10;El contenido generado por IA puede ser incorrecto.">
            <a:extLst>
              <a:ext uri="{FF2B5EF4-FFF2-40B4-BE49-F238E27FC236}">
                <a16:creationId xmlns:a16="http://schemas.microsoft.com/office/drawing/2014/main" id="{CF126790-E5F8-C137-22E9-D9BEC1FC9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8" r="2" b="13268"/>
          <a:stretch>
            <a:fillRect/>
          </a:stretch>
        </p:blipFill>
        <p:spPr>
          <a:xfrm>
            <a:off x="643467" y="643467"/>
            <a:ext cx="5130799" cy="55710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87778C-E680-4DB2-99A9-876F40CD6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5690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24BB7D-616B-D4B8-F539-95E612C051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36" r="1" b="1"/>
          <a:stretch>
            <a:fillRect/>
          </a:stretch>
        </p:blipFill>
        <p:spPr>
          <a:xfrm>
            <a:off x="6412145" y="643467"/>
            <a:ext cx="51307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5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B5528A-516B-545B-B25F-477282224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574906A-C9CE-0932-A688-D19893094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564" y="643467"/>
            <a:ext cx="857087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9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75585F-4D56-BD8B-98C8-04DE44C40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149" y="390698"/>
            <a:ext cx="10690167" cy="6010102"/>
          </a:xfrm>
        </p:spPr>
        <p:txBody>
          <a:bodyPr>
            <a:normAutofit fontScale="90000"/>
          </a:bodyPr>
          <a:lstStyle/>
          <a:p>
            <a:r>
              <a:rPr lang="es-ES" dirty="0"/>
              <a:t> </a:t>
            </a:r>
            <a:r>
              <a:rPr lang="es-ES" sz="4400" dirty="0" err="1"/>
              <a:t>Educació</a:t>
            </a:r>
            <a:r>
              <a:rPr lang="es-ES" sz="4400" dirty="0"/>
              <a:t> familiar: </a:t>
            </a:r>
            <a:r>
              <a:rPr lang="es-ES" sz="4400" dirty="0" err="1"/>
              <a:t>Millora</a:t>
            </a:r>
            <a:r>
              <a:rPr lang="es-ES" sz="4400" dirty="0"/>
              <a:t> de la lectura i la escriptura i </a:t>
            </a:r>
            <a:r>
              <a:rPr lang="es-ES" sz="4400" dirty="0" err="1"/>
              <a:t>coneixements</a:t>
            </a:r>
            <a:r>
              <a:rPr lang="es-ES" sz="4400" dirty="0"/>
              <a:t> </a:t>
            </a:r>
            <a:r>
              <a:rPr lang="es-ES" sz="4400" dirty="0" err="1"/>
              <a:t>culturals</a:t>
            </a:r>
            <a:r>
              <a:rPr lang="es-ES" sz="4400" dirty="0"/>
              <a:t> </a:t>
            </a:r>
            <a:r>
              <a:rPr lang="es-ES" sz="4400" dirty="0" err="1"/>
              <a:t>bàsics</a:t>
            </a:r>
            <a:r>
              <a:rPr lang="es-ES" sz="4400" dirty="0"/>
              <a:t> </a:t>
            </a:r>
            <a:r>
              <a:rPr lang="es-ES" sz="4400" dirty="0" err="1"/>
              <a:t>partint</a:t>
            </a:r>
            <a:r>
              <a:rPr lang="es-ES" sz="4400" dirty="0"/>
              <a:t> </a:t>
            </a:r>
            <a:r>
              <a:rPr lang="es-ES" sz="4400" dirty="0" err="1"/>
              <a:t>dels</a:t>
            </a:r>
            <a:r>
              <a:rPr lang="es-ES" sz="4400" dirty="0"/>
              <a:t> </a:t>
            </a:r>
            <a:r>
              <a:rPr lang="es-ES" sz="4400" dirty="0" err="1"/>
              <a:t>seus</a:t>
            </a:r>
            <a:r>
              <a:rPr lang="es-ES" sz="4400" dirty="0"/>
              <a:t> </a:t>
            </a:r>
            <a:r>
              <a:rPr lang="es-ES" sz="4400" dirty="0" err="1"/>
              <a:t>paràmetres</a:t>
            </a:r>
            <a:r>
              <a:rPr lang="es-ES" sz="4400" dirty="0"/>
              <a:t> </a:t>
            </a:r>
            <a:r>
              <a:rPr lang="es-ES" sz="4400" dirty="0" err="1"/>
              <a:t>culturals</a:t>
            </a:r>
            <a:r>
              <a:rPr lang="es-ES" sz="4400" dirty="0"/>
              <a:t> i la </a:t>
            </a:r>
            <a:r>
              <a:rPr lang="es-ES" sz="4400" dirty="0" err="1"/>
              <a:t>seva</a:t>
            </a:r>
            <a:r>
              <a:rPr lang="es-ES" sz="4400" dirty="0"/>
              <a:t> a </a:t>
            </a:r>
            <a:r>
              <a:rPr lang="es-ES" sz="4400" dirty="0" err="1"/>
              <a:t>l’entorn</a:t>
            </a:r>
            <a:r>
              <a:rPr lang="es-ES" sz="4400" dirty="0"/>
              <a:t> </a:t>
            </a:r>
            <a:r>
              <a:rPr lang="es-ES" sz="4400" dirty="0" err="1"/>
              <a:t>comunitari</a:t>
            </a:r>
            <a:r>
              <a:rPr lang="es-ES" sz="4400" dirty="0"/>
              <a:t>. </a:t>
            </a:r>
            <a:br>
              <a:rPr lang="es-ES" sz="4400" dirty="0"/>
            </a:br>
            <a:br>
              <a:rPr lang="es-ES" sz="4400" dirty="0"/>
            </a:br>
            <a:r>
              <a:rPr lang="es-ES" sz="4400" dirty="0" err="1"/>
              <a:t>Passarel·la</a:t>
            </a:r>
            <a:r>
              <a:rPr lang="es-ES" sz="4400" dirty="0"/>
              <a:t> </a:t>
            </a:r>
            <a:r>
              <a:rPr lang="es-ES" sz="4400" dirty="0" err="1"/>
              <a:t>cap</a:t>
            </a:r>
            <a:r>
              <a:rPr lang="es-ES" sz="4400" dirty="0"/>
              <a:t> a </a:t>
            </a:r>
            <a:r>
              <a:rPr lang="es-ES" sz="4400" dirty="0" err="1"/>
              <a:t>l’educació</a:t>
            </a:r>
            <a:r>
              <a:rPr lang="es-ES" sz="4400" dirty="0"/>
              <a:t>: </a:t>
            </a:r>
            <a:r>
              <a:rPr lang="es-ES" sz="4400" dirty="0" err="1"/>
              <a:t>Formació</a:t>
            </a:r>
            <a:r>
              <a:rPr lang="es-ES" sz="4400" dirty="0"/>
              <a:t> per </a:t>
            </a:r>
            <a:r>
              <a:rPr lang="es-ES" sz="4400" dirty="0" err="1"/>
              <a:t>aconseguir</a:t>
            </a:r>
            <a:r>
              <a:rPr lang="es-ES" sz="4400" dirty="0"/>
              <a:t> que </a:t>
            </a:r>
            <a:r>
              <a:rPr lang="es-ES" sz="4400" dirty="0" err="1"/>
              <a:t>joves</a:t>
            </a:r>
            <a:r>
              <a:rPr lang="es-ES" sz="4400" dirty="0"/>
              <a:t> i </a:t>
            </a:r>
            <a:r>
              <a:rPr lang="es-ES" sz="4400" dirty="0" err="1"/>
              <a:t>adults</a:t>
            </a:r>
            <a:r>
              <a:rPr lang="es-ES" sz="4400" dirty="0"/>
              <a:t> </a:t>
            </a:r>
            <a:r>
              <a:rPr lang="es-ES" sz="4400" dirty="0" err="1"/>
              <a:t>puguin</a:t>
            </a:r>
            <a:r>
              <a:rPr lang="es-ES" sz="4400" dirty="0"/>
              <a:t> </a:t>
            </a:r>
            <a:r>
              <a:rPr lang="es-ES" sz="4400" dirty="0" err="1"/>
              <a:t>aconseguir</a:t>
            </a:r>
            <a:r>
              <a:rPr lang="es-ES" sz="4400" dirty="0"/>
              <a:t> </a:t>
            </a:r>
            <a:r>
              <a:rPr lang="es-ES" sz="4400" dirty="0" err="1"/>
              <a:t>acreditació</a:t>
            </a:r>
            <a:r>
              <a:rPr lang="es-ES" sz="4400" dirty="0"/>
              <a:t> </a:t>
            </a:r>
            <a:r>
              <a:rPr lang="es-ES" sz="4400" dirty="0" err="1"/>
              <a:t>dels</a:t>
            </a:r>
            <a:r>
              <a:rPr lang="es-ES" sz="4400" dirty="0"/>
              <a:t> sistema </a:t>
            </a:r>
            <a:r>
              <a:rPr lang="es-ES" sz="4400" dirty="0" err="1"/>
              <a:t>educatiu</a:t>
            </a:r>
            <a:r>
              <a:rPr lang="es-ES" sz="4400" dirty="0"/>
              <a:t> per </a:t>
            </a:r>
            <a:r>
              <a:rPr lang="es-ES" sz="4400" dirty="0" err="1"/>
              <a:t>desenvolupar</a:t>
            </a:r>
            <a:r>
              <a:rPr lang="es-ES" sz="4400" dirty="0"/>
              <a:t> </a:t>
            </a:r>
            <a:r>
              <a:rPr lang="es-ES" sz="4400" dirty="0" err="1"/>
              <a:t>itineraris</a:t>
            </a:r>
            <a:r>
              <a:rPr lang="es-ES" sz="4400" dirty="0"/>
              <a:t> labores </a:t>
            </a:r>
            <a:r>
              <a:rPr lang="es-ES" sz="4400" dirty="0" err="1"/>
              <a:t>satisfactoris</a:t>
            </a:r>
            <a:r>
              <a:rPr lang="es-ES" sz="4400" dirty="0"/>
              <a:t> i de </a:t>
            </a:r>
            <a:r>
              <a:rPr lang="es-ES" sz="4400" dirty="0" err="1"/>
              <a:t>inserció</a:t>
            </a:r>
            <a:r>
              <a:rPr lang="es-ES" sz="4400" dirty="0"/>
              <a:t> social. </a:t>
            </a:r>
            <a:br>
              <a:rPr lang="es-ES" sz="4400" dirty="0"/>
            </a:b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38718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05C30-48FB-BBA5-E24E-B0AEF7F74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386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2B934D5-EB13-8F49-987A-6771AE1AF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93" y="1559768"/>
            <a:ext cx="297828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cap="all" spc="-100">
                <a:solidFill>
                  <a:schemeClr val="bg1"/>
                </a:solidFill>
              </a:rPr>
              <a:t>ApS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53A868-C420-4BAE-9244-EC162AF05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7992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2686EF3-81CC-419F-96C3-002A7588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8D93CCA-A85E-4529-A6F0-8BB54D27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393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ECFA516-C18C-41AE-AFF2-A0D0A59C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Un grupo de personas en un restaurante&#10;&#10;El contenido generado por IA puede ser incorrecto.">
            <a:extLst>
              <a:ext uri="{FF2B5EF4-FFF2-40B4-BE49-F238E27FC236}">
                <a16:creationId xmlns:a16="http://schemas.microsoft.com/office/drawing/2014/main" id="{00469CF9-D709-E4B3-1382-AE9EA7A45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570" y="876767"/>
            <a:ext cx="6202238" cy="51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2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7E893B-EAD6-9D34-32BF-11AFC6000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CFC8FD9A-9DD4-0CC2-733D-61AAA6857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030" y="643467"/>
            <a:ext cx="747794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78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1BE740-A6A3-D7F1-3452-5FEE1C019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Grupo de personas frente a un edificio&#10;&#10;El contenido generado por IA puede ser incorrecto.">
            <a:extLst>
              <a:ext uri="{FF2B5EF4-FFF2-40B4-BE49-F238E27FC236}">
                <a16:creationId xmlns:a16="http://schemas.microsoft.com/office/drawing/2014/main" id="{AFFB3D8C-58DC-D5C8-8715-6E538C8EC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5" b="5805"/>
          <a:stretch>
            <a:fillRect/>
          </a:stretch>
        </p:blipFill>
        <p:spPr>
          <a:xfrm>
            <a:off x="-1" y="10"/>
            <a:ext cx="12192000" cy="685798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alpha val="30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121716-8B64-478F-ABDB-17030AD1B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solidFill>
            <a:srgbClr val="4B94E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208374-4D87-D77D-2437-C90D6EA80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400" cap="all" spc="-100">
                <a:solidFill>
                  <a:schemeClr val="tx1"/>
                </a:solidFill>
              </a:rPr>
              <a:t>Sortides</a:t>
            </a:r>
          </a:p>
        </p:txBody>
      </p:sp>
    </p:spTree>
    <p:extLst>
      <p:ext uri="{BB962C8B-B14F-4D97-AF65-F5344CB8AC3E}">
        <p14:creationId xmlns:p14="http://schemas.microsoft.com/office/powerpoint/2010/main" val="166323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833CA-9A0E-3C43-003F-6A1BE251E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82B36C73-B77D-4A24-6C64-99CA62DCE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2" r="1" b="13726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35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FB9367-A473-8C18-7F5B-106FCF9A0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C2ACDD3-1C0D-4973-A7BA-E0870483C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D7B12E-4F12-4C02-B0DB-0D7ADF3C3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persona, edificio, exterior, gente&#10;&#10;El contenido generado por IA puede ser incorrecto.">
            <a:extLst>
              <a:ext uri="{FF2B5EF4-FFF2-40B4-BE49-F238E27FC236}">
                <a16:creationId xmlns:a16="http://schemas.microsoft.com/office/drawing/2014/main" id="{94C2D58B-40A4-B31B-A377-ADFD24FD0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64" r="2" b="2"/>
          <a:stretch>
            <a:fillRect/>
          </a:stretch>
        </p:blipFill>
        <p:spPr>
          <a:xfrm>
            <a:off x="643467" y="643467"/>
            <a:ext cx="5130799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87778C-E680-4DB2-99A9-876F40CD6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5690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Un grupo de personas en un parque&#10;&#10;El contenido generado por IA puede ser incorrecto.">
            <a:extLst>
              <a:ext uri="{FF2B5EF4-FFF2-40B4-BE49-F238E27FC236}">
                <a16:creationId xmlns:a16="http://schemas.microsoft.com/office/drawing/2014/main" id="{6F14B499-9292-81CE-4F38-8269A28D6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1" r="10015"/>
          <a:stretch>
            <a:fillRect/>
          </a:stretch>
        </p:blipFill>
        <p:spPr>
          <a:xfrm>
            <a:off x="6412145" y="643467"/>
            <a:ext cx="51307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30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46982-B3E2-2FE5-B96F-396F36632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0250C4B1-3EB6-B0C0-884B-4F494EB63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7" r="1" b="4783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54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CF6F7-0FD9-65E1-B38D-09E85F8F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posando para una foto en un pared&#10;&#10;El contenido generado por IA puede ser incorrecto.">
            <a:extLst>
              <a:ext uri="{FF2B5EF4-FFF2-40B4-BE49-F238E27FC236}">
                <a16:creationId xmlns:a16="http://schemas.microsoft.com/office/drawing/2014/main" id="{9DC66E07-D3EA-E2CD-E4DD-681D1195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1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49A92-54A0-FC7D-1769-D66DC53BD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6F124756-A2F9-E00F-AE67-53F4AA971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9" r="1" b="6797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57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C6F1E8-06BF-7397-2748-9DE4B420C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frente a un pastel&#10;&#10;El contenido generado por IA puede ser incorrecto.">
            <a:extLst>
              <a:ext uri="{FF2B5EF4-FFF2-40B4-BE49-F238E27FC236}">
                <a16:creationId xmlns:a16="http://schemas.microsoft.com/office/drawing/2014/main" id="{017A0F7C-9430-9CF7-03AB-B2953D2E3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04"/>
          <a:stretch>
            <a:fillRect/>
          </a:stretch>
        </p:blipFill>
        <p:spPr>
          <a:xfrm>
            <a:off x="643467" y="685185"/>
            <a:ext cx="5291667" cy="5487630"/>
          </a:xfrm>
          <a:prstGeom prst="rect">
            <a:avLst/>
          </a:prstGeom>
        </p:spPr>
      </p:pic>
      <p:pic>
        <p:nvPicPr>
          <p:cNvPr id="7" name="Imagen 6" descr="Imagen que contiene persona, tabla, mujer, gente&#10;&#10;El contenido generado por IA puede ser incorrecto.">
            <a:extLst>
              <a:ext uri="{FF2B5EF4-FFF2-40B4-BE49-F238E27FC236}">
                <a16:creationId xmlns:a16="http://schemas.microsoft.com/office/drawing/2014/main" id="{7A1F2015-5B88-98EE-2CFE-50D80234B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210" y="643467"/>
            <a:ext cx="250697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97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20AB10-84CF-895D-1A5F-FBE30E1E6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 salón&#10;&#10;El contenido generado por IA puede ser incorrecto.">
            <a:extLst>
              <a:ext uri="{FF2B5EF4-FFF2-40B4-BE49-F238E27FC236}">
                <a16:creationId xmlns:a16="http://schemas.microsoft.com/office/drawing/2014/main" id="{5787E7AB-65A0-C945-4DDB-3FCF7CFD2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510771"/>
            <a:ext cx="5291667" cy="3836458"/>
          </a:xfrm>
          <a:prstGeom prst="rect">
            <a:avLst/>
          </a:prstGeom>
        </p:spPr>
      </p:pic>
      <p:pic>
        <p:nvPicPr>
          <p:cNvPr id="5" name="Imagen 4" descr="Un grupo de personas en frente de un castillo&#10;&#10;El contenido generado por IA puede ser incorrecto.">
            <a:extLst>
              <a:ext uri="{FF2B5EF4-FFF2-40B4-BE49-F238E27FC236}">
                <a16:creationId xmlns:a16="http://schemas.microsoft.com/office/drawing/2014/main" id="{A9456C08-D9D7-C3FC-3A26-1901A4F38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7" y="875772"/>
            <a:ext cx="5291665" cy="510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64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FE4F1C-6DDF-9E09-6DC4-7B50716A9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1B13D84-D643-17F0-C0DA-EFF908F2C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51239"/>
            <a:ext cx="5291667" cy="3955521"/>
          </a:xfrm>
          <a:prstGeom prst="rect">
            <a:avLst/>
          </a:prstGeom>
        </p:spPr>
      </p:pic>
      <p:pic>
        <p:nvPicPr>
          <p:cNvPr id="3" name="Imagen 2" descr="Un grupo de personas posando delante de un edificio&#10;&#10;El contenido generado por IA puede ser incorrecto.">
            <a:extLst>
              <a:ext uri="{FF2B5EF4-FFF2-40B4-BE49-F238E27FC236}">
                <a16:creationId xmlns:a16="http://schemas.microsoft.com/office/drawing/2014/main" id="{327424D1-2CB6-B624-CA6D-5A85E2261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7" y="1418167"/>
            <a:ext cx="5291665" cy="402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7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093D96-926E-53D4-A853-E2F7A08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88B8193B-DC02-4ADA-8F0E-EC1873F9077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6" b="523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93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4CAC40F2-E9B8-6198-783E-33B37FB65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6" r="8118"/>
          <a:stretch>
            <a:fillRect/>
          </a:stretch>
        </p:blipFill>
        <p:spPr>
          <a:xfrm>
            <a:off x="643465" y="643467"/>
            <a:ext cx="5372100" cy="5571066"/>
          </a:xfrm>
          <a:prstGeom prst="rect">
            <a:avLst/>
          </a:prstGeom>
        </p:spPr>
      </p:pic>
      <p:pic>
        <p:nvPicPr>
          <p:cNvPr id="5" name="Imagen 4" descr="Un grupo de personas con gafas de sol&#10;&#10;El contenido generado por IA puede ser incorrecto.">
            <a:extLst>
              <a:ext uri="{FF2B5EF4-FFF2-40B4-BE49-F238E27FC236}">
                <a16:creationId xmlns:a16="http://schemas.microsoft.com/office/drawing/2014/main" id="{529B637D-30F6-27FA-5E95-5AE58FC59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0040"/>
          <a:stretch>
            <a:fillRect/>
          </a:stretch>
        </p:blipFill>
        <p:spPr>
          <a:xfrm>
            <a:off x="6176435" y="643467"/>
            <a:ext cx="53720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31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D1D6B0-6C84-4F12-487F-FEF731C13D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4" b="21244"/>
          <a:stretch>
            <a:fillRect/>
          </a:stretch>
        </p:blipFill>
        <p:spPr>
          <a:xfrm>
            <a:off x="-1" y="10"/>
            <a:ext cx="12192000" cy="455102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AE5B8D-A499-BFAB-C72B-C169BCD0C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100" cap="all" spc="-100">
                <a:solidFill>
                  <a:schemeClr val="tx1"/>
                </a:solidFill>
              </a:rPr>
              <a:t>Vincles comunitaris i educació al llarg de la vida…</a:t>
            </a:r>
          </a:p>
        </p:txBody>
      </p:sp>
    </p:spTree>
    <p:extLst>
      <p:ext uri="{BB962C8B-B14F-4D97-AF65-F5344CB8AC3E}">
        <p14:creationId xmlns:p14="http://schemas.microsoft.com/office/powerpoint/2010/main" val="3296656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1CFBE-B898-BBC7-161D-004C2CEC2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0021C8-7C51-7F09-CE9D-5FBCE8A035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9180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91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81B035-5695-1ADD-F451-C1E90FE2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par de personas sentadas en una biblioteca&#10;&#10;El contenido generado por IA puede ser incorrecto.">
            <a:extLst>
              <a:ext uri="{FF2B5EF4-FFF2-40B4-BE49-F238E27FC236}">
                <a16:creationId xmlns:a16="http://schemas.microsoft.com/office/drawing/2014/main" id="{4DB3FBD5-55DB-5238-0483-05F7D3933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 b="2"/>
          <a:stretch>
            <a:fillRect/>
          </a:stretch>
        </p:blipFill>
        <p:spPr>
          <a:xfrm>
            <a:off x="643465" y="643467"/>
            <a:ext cx="5372100" cy="5571066"/>
          </a:xfrm>
          <a:prstGeom prst="rect">
            <a:avLst/>
          </a:prstGeom>
        </p:spPr>
      </p:pic>
      <p:pic>
        <p:nvPicPr>
          <p:cNvPr id="5" name="Imagen 4" descr="Un grupo de personas en un salón de clases&#10;&#10;El contenido generado por IA puede ser incorrecto.">
            <a:extLst>
              <a:ext uri="{FF2B5EF4-FFF2-40B4-BE49-F238E27FC236}">
                <a16:creationId xmlns:a16="http://schemas.microsoft.com/office/drawing/2014/main" id="{F61481EA-75CA-2BA3-77C1-EA57E5261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2" r="29138"/>
          <a:stretch>
            <a:fillRect/>
          </a:stretch>
        </p:blipFill>
        <p:spPr>
          <a:xfrm>
            <a:off x="6176435" y="643467"/>
            <a:ext cx="53720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45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DC760E-CA5A-AC39-58EC-DF8E45004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alrededor de mesa con comida&#10;&#10;El contenido generado por IA puede ser incorrecto.">
            <a:extLst>
              <a:ext uri="{FF2B5EF4-FFF2-40B4-BE49-F238E27FC236}">
                <a16:creationId xmlns:a16="http://schemas.microsoft.com/office/drawing/2014/main" id="{62D85292-6FE9-3349-B947-D76F84353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 b="2"/>
          <a:stretch>
            <a:fillRect/>
          </a:stretch>
        </p:blipFill>
        <p:spPr>
          <a:xfrm>
            <a:off x="643465" y="643467"/>
            <a:ext cx="5372100" cy="5571066"/>
          </a:xfrm>
          <a:prstGeom prst="rect">
            <a:avLst/>
          </a:prstGeom>
        </p:spPr>
      </p:pic>
      <p:pic>
        <p:nvPicPr>
          <p:cNvPr id="5" name="Imagen 4" descr="Un grupo de personas en una cama&#10;&#10;El contenido generado por IA puede ser incorrecto.">
            <a:extLst>
              <a:ext uri="{FF2B5EF4-FFF2-40B4-BE49-F238E27FC236}">
                <a16:creationId xmlns:a16="http://schemas.microsoft.com/office/drawing/2014/main" id="{6C78D994-330F-DED2-0D63-184D0FAD8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574"/>
          <a:stretch>
            <a:fillRect/>
          </a:stretch>
        </p:blipFill>
        <p:spPr>
          <a:xfrm rot="16200000">
            <a:off x="6076951" y="742950"/>
            <a:ext cx="5571066" cy="5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61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386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244295-5F8C-C6D7-2924-BC94A839A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93" y="1559768"/>
            <a:ext cx="297828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2300" cap="all" spc="-100">
                <a:solidFill>
                  <a:schemeClr val="bg1"/>
                </a:solidFill>
              </a:rPr>
              <a:t>Perspectivas..</a:t>
            </a:r>
            <a:br>
              <a:rPr lang="en-US" sz="2300" cap="all" spc="-100">
                <a:solidFill>
                  <a:schemeClr val="bg1"/>
                </a:solidFill>
              </a:rPr>
            </a:br>
            <a:br>
              <a:rPr lang="en-US" sz="2300" cap="all" spc="-100">
                <a:solidFill>
                  <a:schemeClr val="bg1"/>
                </a:solidFill>
              </a:rPr>
            </a:br>
            <a:r>
              <a:rPr lang="en-US" sz="2300" cap="all" spc="-100">
                <a:solidFill>
                  <a:schemeClr val="bg1"/>
                </a:solidFill>
              </a:rPr>
              <a:t>Actualmente trabajan en el programa dos personas: Laia y Verónica realizando las clases de catalán y castellano.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53A868-C420-4BAE-9244-EC162AF05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7992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2686EF3-81CC-419F-96C3-002A7588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8D93CCA-A85E-4529-A6F0-8BB54D27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393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ECFA516-C18C-41AE-AFF2-A0D0A59C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FE106693-F9DC-F732-9DC9-AA86A1B65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570" y="1363784"/>
            <a:ext cx="6202238" cy="412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71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FC9EC1-A892-3344-5CD7-68115DDC4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0">
            <a:extLst>
              <a:ext uri="{FF2B5EF4-FFF2-40B4-BE49-F238E27FC236}">
                <a16:creationId xmlns:a16="http://schemas.microsoft.com/office/drawing/2014/main" id="{BA8B1269-9C2D-9464-C10A-2E1A23C30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32">
            <a:extLst>
              <a:ext uri="{FF2B5EF4-FFF2-40B4-BE49-F238E27FC236}">
                <a16:creationId xmlns:a16="http://schemas.microsoft.com/office/drawing/2014/main" id="{96217727-A498-A4AF-08E5-FEB1B99A3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B74C4DE2-44AC-3446-53F2-EA0493EF9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6" name="Rectangle 36">
            <a:extLst>
              <a:ext uri="{FF2B5EF4-FFF2-40B4-BE49-F238E27FC236}">
                <a16:creationId xmlns:a16="http://schemas.microsoft.com/office/drawing/2014/main" id="{9186CD08-ABBB-7061-B5DF-631A1D074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57" name="Group 38">
            <a:extLst>
              <a:ext uri="{FF2B5EF4-FFF2-40B4-BE49-F238E27FC236}">
                <a16:creationId xmlns:a16="http://schemas.microsoft.com/office/drawing/2014/main" id="{A0B72288-4D2C-1EB4-479E-C59DAC44A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4C3EFF6-BE7D-B009-14B7-35E0FDFDD8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C878080-11C5-889F-76A3-A4B58D700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8FC9CB1-0D63-6C48-3A88-E9F4CE5826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43">
            <a:extLst>
              <a:ext uri="{FF2B5EF4-FFF2-40B4-BE49-F238E27FC236}">
                <a16:creationId xmlns:a16="http://schemas.microsoft.com/office/drawing/2014/main" id="{50F2FD42-27A7-3447-31C0-0E48B99D6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9" name="Rectangle 45">
            <a:extLst>
              <a:ext uri="{FF2B5EF4-FFF2-40B4-BE49-F238E27FC236}">
                <a16:creationId xmlns:a16="http://schemas.microsoft.com/office/drawing/2014/main" id="{664A5EC4-A5E6-F9A6-98DD-326CA781A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Lápiz sobre una superficie de madera&#10;&#10;El contenido generado por IA puede ser incorrecto.">
            <a:extLst>
              <a:ext uri="{FF2B5EF4-FFF2-40B4-BE49-F238E27FC236}">
                <a16:creationId xmlns:a16="http://schemas.microsoft.com/office/drawing/2014/main" id="{99B0865F-F40E-3DF1-F1D1-F8845DCF39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0" name="Rectangle 47">
            <a:extLst>
              <a:ext uri="{FF2B5EF4-FFF2-40B4-BE49-F238E27FC236}">
                <a16:creationId xmlns:a16="http://schemas.microsoft.com/office/drawing/2014/main" id="{1C1547A1-14AD-185B-8B9B-D362E4CE6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97A8F8D-DA87-B7F8-8E1E-8D1644402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FB0F6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20BCDE1-1930-292B-A5B4-DE9E5FD25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371AA1-A531-FFE7-3A00-C0AA2068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 err="1"/>
              <a:t>Llengües</a:t>
            </a:r>
            <a:r>
              <a:rPr lang="en-US" sz="6800" cap="all" spc="-100" dirty="0"/>
              <a:t> </a:t>
            </a:r>
            <a:r>
              <a:rPr lang="en-US" sz="6800" cap="all" spc="-100" dirty="0" err="1"/>
              <a:t>d’estiu</a:t>
            </a:r>
            <a:r>
              <a:rPr lang="en-US" sz="6800" cap="all" spc="-100" dirty="0"/>
              <a:t>..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D59652-2B1A-BCE6-6824-F3B7BB718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440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9089C11-DF16-B200-5FF8-0CBD2FB26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4" y="274320"/>
            <a:ext cx="1170432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50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C34E14-7009-4770-92C3-8FA9DFFCC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F09AB8-ED40-4351-A581-146415B87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7B2BA5B-1894-4AF7-A31A-68B310384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8292AA-2164-4B18-AEBD-CC13F4CA6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6165" y="282258"/>
            <a:ext cx="5617029" cy="6323816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2E3DD6-EE3F-4714-B087-11DF4E1FB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5" y="424872"/>
            <a:ext cx="5336217" cy="6058223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E4C233-059D-D457-B780-7B59076B8809}"/>
              </a:ext>
            </a:extLst>
          </p:cNvPr>
          <p:cNvSpPr txBox="1"/>
          <p:nvPr/>
        </p:nvSpPr>
        <p:spPr>
          <a:xfrm>
            <a:off x="685800" y="904461"/>
            <a:ext cx="4653838" cy="523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3600" dirty="0" err="1"/>
              <a:t>L'objectiu</a:t>
            </a:r>
            <a:r>
              <a:rPr lang="en-US" sz="3600" dirty="0"/>
              <a:t> de </a:t>
            </a:r>
            <a:r>
              <a:rPr lang="en-US" sz="3600" dirty="0" err="1"/>
              <a:t>llengües</a:t>
            </a:r>
            <a:r>
              <a:rPr lang="en-US" sz="3600" dirty="0"/>
              <a:t> </a:t>
            </a:r>
            <a:r>
              <a:rPr lang="en-US" sz="3600" dirty="0" err="1"/>
              <a:t>d'estiu</a:t>
            </a:r>
            <a:r>
              <a:rPr lang="en-US" sz="3600" dirty="0"/>
              <a:t> </a:t>
            </a:r>
            <a:r>
              <a:rPr lang="en-US" sz="3600" dirty="0" err="1"/>
              <a:t>és</a:t>
            </a:r>
            <a:r>
              <a:rPr lang="en-US" sz="3600" dirty="0"/>
              <a:t> </a:t>
            </a:r>
            <a:r>
              <a:rPr lang="en-US" sz="3600" dirty="0" err="1"/>
              <a:t>millorar</a:t>
            </a:r>
            <a:r>
              <a:rPr lang="en-US" sz="3600" dirty="0"/>
              <a:t> la </a:t>
            </a:r>
            <a:r>
              <a:rPr lang="en-US" sz="3600" dirty="0" err="1"/>
              <a:t>competència</a:t>
            </a:r>
            <a:r>
              <a:rPr lang="en-US" sz="3600" dirty="0"/>
              <a:t> </a:t>
            </a:r>
            <a:r>
              <a:rPr lang="en-US" sz="3600" dirty="0" err="1"/>
              <a:t>lingüística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un termini </a:t>
            </a:r>
            <a:r>
              <a:rPr lang="en-US" sz="3600" dirty="0" err="1"/>
              <a:t>breu</a:t>
            </a:r>
            <a:r>
              <a:rPr lang="en-US" sz="3600" dirty="0"/>
              <a:t> de temps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un moment </a:t>
            </a:r>
            <a:r>
              <a:rPr lang="en-US" sz="3600" dirty="0" err="1"/>
              <a:t>que</a:t>
            </a:r>
            <a:r>
              <a:rPr lang="en-US" sz="3600" dirty="0"/>
              <a:t> les </a:t>
            </a:r>
            <a:r>
              <a:rPr lang="en-US" sz="3600" dirty="0" err="1"/>
              <a:t>persones</a:t>
            </a:r>
            <a:r>
              <a:rPr lang="en-US" sz="3600" dirty="0"/>
              <a:t> </a:t>
            </a:r>
            <a:r>
              <a:rPr lang="en-US" sz="3600" dirty="0" err="1"/>
              <a:t>puguin</a:t>
            </a:r>
            <a:r>
              <a:rPr lang="en-US" sz="3600" dirty="0"/>
              <a:t> </a:t>
            </a:r>
            <a:r>
              <a:rPr lang="en-US" sz="3600" dirty="0" err="1"/>
              <a:t>tenir</a:t>
            </a:r>
            <a:r>
              <a:rPr lang="en-US" sz="3600" dirty="0"/>
              <a:t> temps.</a:t>
            </a:r>
          </a:p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s-ES" sz="2400" b="1" dirty="0" err="1"/>
              <a:t>Associació</a:t>
            </a:r>
            <a:r>
              <a:rPr lang="es-ES" sz="2400" b="1" dirty="0"/>
              <a:t> de </a:t>
            </a:r>
            <a:r>
              <a:rPr lang="es-ES" sz="2400" b="1" dirty="0" err="1"/>
              <a:t>Veïns</a:t>
            </a:r>
            <a:r>
              <a:rPr lang="es-ES" sz="2400" b="1" dirty="0"/>
              <a:t> Canyelles.</a:t>
            </a:r>
            <a:endParaRPr lang="en-US" sz="24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B8B2C1-56D3-48CF-B950-1C2F68E19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15771" y="282258"/>
            <a:ext cx="1846073" cy="2780881"/>
          </a:xfrm>
          <a:prstGeom prst="rect">
            <a:avLst/>
          </a:prstGeom>
          <a:solidFill>
            <a:srgbClr val="8F4E3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37A8D7-D2CC-4162-895A-C3ECA645F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3957" y="4194827"/>
            <a:ext cx="2071742" cy="2411247"/>
          </a:xfrm>
          <a:prstGeom prst="rect">
            <a:avLst/>
          </a:prstGeom>
          <a:solidFill>
            <a:srgbClr val="8F4E3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8CDD2AB-4F42-91BE-3727-F02065CD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94" r="3931" b="-1"/>
          <a:stretch>
            <a:fillRect/>
          </a:stretch>
        </p:blipFill>
        <p:spPr>
          <a:xfrm>
            <a:off x="8245165" y="3209731"/>
            <a:ext cx="3716680" cy="33963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BDB1ED-25BC-1513-E0E3-A767A781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94" r="-4" b="-3"/>
          <a:stretch>
            <a:fillRect/>
          </a:stretch>
        </p:blipFill>
        <p:spPr>
          <a:xfrm>
            <a:off x="6013956" y="282258"/>
            <a:ext cx="3950144" cy="3749831"/>
          </a:xfrm>
          <a:custGeom>
            <a:avLst/>
            <a:gdLst/>
            <a:ahLst/>
            <a:cxnLst/>
            <a:rect l="l" t="t" r="r" b="b"/>
            <a:pathLst>
              <a:path w="3950144" h="3749831">
                <a:moveTo>
                  <a:pt x="0" y="0"/>
                </a:moveTo>
                <a:lnTo>
                  <a:pt x="3950144" y="0"/>
                </a:lnTo>
                <a:lnTo>
                  <a:pt x="3950144" y="2780881"/>
                </a:lnTo>
                <a:lnTo>
                  <a:pt x="2071742" y="2780881"/>
                </a:lnTo>
                <a:lnTo>
                  <a:pt x="2071742" y="3749831"/>
                </a:lnTo>
                <a:lnTo>
                  <a:pt x="0" y="374983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2076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856CD-858D-EA6A-7793-A56CA4BA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DB68AA-F938-F18E-C7A9-32A7E1C13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7242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0A58BEF-F4F7-74F7-7073-68C9ECE4BF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36969"/>
          <a:stretch>
            <a:fillRect/>
          </a:stretch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EFF4729-77A9-5FFE-DDD3-75B8E194B1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25" r="-1" b="-1"/>
          <a:stretch>
            <a:fillRect/>
          </a:stretch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15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65C30-57E9-5F2E-A6E6-BF1C3017A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E55B3F-4634-4A41-B146-E6251581E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1648"/>
          </a:xfrm>
          <a:prstGeom prst="rect">
            <a:avLst/>
          </a:prstGeom>
          <a:solidFill>
            <a:srgbClr val="64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BFC7D0C-11ED-8431-67E8-31A9D00C9E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46" r="11643" b="-1"/>
          <a:stretch>
            <a:fillRect/>
          </a:stretch>
        </p:blipFill>
        <p:spPr>
          <a:xfrm>
            <a:off x="20" y="638177"/>
            <a:ext cx="3017500" cy="55816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837A602-C606-B50D-98AA-94C9AFE0E2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345"/>
          <a:stretch>
            <a:fillRect/>
          </a:stretch>
        </p:blipFill>
        <p:spPr>
          <a:xfrm>
            <a:off x="3171272" y="638179"/>
            <a:ext cx="5849456" cy="558164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47E65A6-2D1F-CF38-CF3C-159949A9D9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702" r="39751" b="-3"/>
          <a:stretch>
            <a:fillRect/>
          </a:stretch>
        </p:blipFill>
        <p:spPr>
          <a:xfrm>
            <a:off x="9174480" y="638178"/>
            <a:ext cx="3017520" cy="55816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D271E5-55BF-4266-A3A7-CFCC3051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56352"/>
            <a:ext cx="12192000" cy="501648"/>
          </a:xfrm>
          <a:prstGeom prst="rect">
            <a:avLst/>
          </a:prstGeom>
          <a:solidFill>
            <a:srgbClr val="64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19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304A22-841A-211F-2BCC-0AF53E385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2ACDD3-1C0D-4973-A7BA-E0870483C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D7B12E-4F12-4C02-B0DB-0D7ADF3C3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30E699D-51D1-EDB5-F983-5A835395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38653"/>
          <a:stretch>
            <a:fillRect/>
          </a:stretch>
        </p:blipFill>
        <p:spPr>
          <a:xfrm>
            <a:off x="643467" y="643467"/>
            <a:ext cx="5130799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487778C-E680-4DB2-99A9-876F40CD6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5690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7426ED7-F64E-0E3A-6E6C-19FF3A4547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28" r="18498" b="-1"/>
          <a:stretch>
            <a:fillRect/>
          </a:stretch>
        </p:blipFill>
        <p:spPr>
          <a:xfrm>
            <a:off x="6412145" y="643467"/>
            <a:ext cx="51307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78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0424DD-323E-C8E1-A5DF-D005B8BBD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66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frente a una mesa con una caja de cartón&#10;&#10;El contenido generado por IA puede ser incorrecto.">
            <a:extLst>
              <a:ext uri="{FF2B5EF4-FFF2-40B4-BE49-F238E27FC236}">
                <a16:creationId xmlns:a16="http://schemas.microsoft.com/office/drawing/2014/main" id="{FB825F4D-1020-AFA5-F8C0-1DE24B581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78" y="694998"/>
            <a:ext cx="7073230" cy="525187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301B27B-1F18-0D23-0B07-44EB4011F11C}"/>
              </a:ext>
            </a:extLst>
          </p:cNvPr>
          <p:cNvSpPr txBox="1"/>
          <p:nvPr/>
        </p:nvSpPr>
        <p:spPr>
          <a:xfrm>
            <a:off x="8753301" y="2244436"/>
            <a:ext cx="1866321" cy="174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655871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43E82D-11B8-5AA8-1226-5AE0B8C5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FB29D6F2-47D0-5973-CB12-F937AEFA7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42" y="643467"/>
            <a:ext cx="7874303" cy="55710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F6BA839-B08A-B445-5285-1D424923A925}"/>
              </a:ext>
            </a:extLst>
          </p:cNvPr>
          <p:cNvSpPr txBox="1"/>
          <p:nvPr/>
        </p:nvSpPr>
        <p:spPr>
          <a:xfrm>
            <a:off x="986755" y="1920239"/>
            <a:ext cx="1866321" cy="174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179057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48E05A-4319-34D3-FFF2-712643BB8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A9C548-0579-4864-92A3-093842E89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1E1807-3E11-F72F-F7A6-77BFB0FDF1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67" b="-1"/>
          <a:stretch>
            <a:fillRect/>
          </a:stretch>
        </p:blipFill>
        <p:spPr>
          <a:xfrm>
            <a:off x="20" y="10"/>
            <a:ext cx="6756848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525A5F-CDD4-4EB3-9187-2A0E9EA15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8F5B423-DA6A-4E80-B3CA-549A442C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173BC2D-0BC4-30A3-C5E3-BDCF39B88460}"/>
              </a:ext>
            </a:extLst>
          </p:cNvPr>
          <p:cNvSpPr txBox="1"/>
          <p:nvPr/>
        </p:nvSpPr>
        <p:spPr>
          <a:xfrm>
            <a:off x="7957225" y="1559768"/>
            <a:ext cx="2978281" cy="31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cap="all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Juliol</a:t>
            </a: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2025</a:t>
            </a:r>
          </a:p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Escola </a:t>
            </a:r>
            <a:r>
              <a:rPr lang="en-US" sz="4100" cap="all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d’Arte</a:t>
            </a: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100" cap="all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</a:t>
            </a: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100" cap="all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Disseny</a:t>
            </a:r>
            <a:r>
              <a:rPr lang="en-US" sz="41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100" cap="all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Deià</a:t>
            </a:r>
            <a:endParaRPr lang="en-US" sz="4100" cap="all" spc="-1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8170B5-3ECC-493B-85FA-6905971AD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768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8DD37B8-B6EA-49DC-90EF-F4E359454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00F7FF8-41E5-4585-AFDC-54EA8B275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0970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E2A71D-F8BA-4E4F-88A8-1F5FD5DF1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537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591CBE-3C4E-7856-A6AF-C478F837E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0">
            <a:extLst>
              <a:ext uri="{FF2B5EF4-FFF2-40B4-BE49-F238E27FC236}">
                <a16:creationId xmlns:a16="http://schemas.microsoft.com/office/drawing/2014/main" id="{05A82C57-D21B-EEF3-F7A4-A66BF01E8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32">
            <a:extLst>
              <a:ext uri="{FF2B5EF4-FFF2-40B4-BE49-F238E27FC236}">
                <a16:creationId xmlns:a16="http://schemas.microsoft.com/office/drawing/2014/main" id="{1B1FD23A-2B3A-E707-53FF-7FD34ECBC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2DA3663B-31AF-3D4C-0BCB-B59FCBBD9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6" name="Rectangle 36">
            <a:extLst>
              <a:ext uri="{FF2B5EF4-FFF2-40B4-BE49-F238E27FC236}">
                <a16:creationId xmlns:a16="http://schemas.microsoft.com/office/drawing/2014/main" id="{E86F7AA8-48BC-CFA1-0CD3-FF750B9C8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57" name="Group 38">
            <a:extLst>
              <a:ext uri="{FF2B5EF4-FFF2-40B4-BE49-F238E27FC236}">
                <a16:creationId xmlns:a16="http://schemas.microsoft.com/office/drawing/2014/main" id="{C2F6619F-BBAE-CDE9-1199-1C66C7BBF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ED7F3E2-CB58-75ED-C169-6712151F7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3590BFE-F59D-873C-E4EA-1B4B95D83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D9D5211-AD39-0D11-0449-F2B66D7A7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43">
            <a:extLst>
              <a:ext uri="{FF2B5EF4-FFF2-40B4-BE49-F238E27FC236}">
                <a16:creationId xmlns:a16="http://schemas.microsoft.com/office/drawing/2014/main" id="{56F14852-9B77-F40B-F08D-3D0B9206B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9" name="Rectangle 45">
            <a:extLst>
              <a:ext uri="{FF2B5EF4-FFF2-40B4-BE49-F238E27FC236}">
                <a16:creationId xmlns:a16="http://schemas.microsoft.com/office/drawing/2014/main" id="{30F1D63A-07DC-B04D-3975-6A02CFFDD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Lápiz sobre una superficie de madera&#10;&#10;El contenido generado por IA puede ser incorrecto.">
            <a:extLst>
              <a:ext uri="{FF2B5EF4-FFF2-40B4-BE49-F238E27FC236}">
                <a16:creationId xmlns:a16="http://schemas.microsoft.com/office/drawing/2014/main" id="{6AC7FFE1-CA0C-FD15-563C-6147085151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0" name="Rectangle 47">
            <a:extLst>
              <a:ext uri="{FF2B5EF4-FFF2-40B4-BE49-F238E27FC236}">
                <a16:creationId xmlns:a16="http://schemas.microsoft.com/office/drawing/2014/main" id="{CB529417-5CB2-FF9D-8804-9A1443984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AB64CF-6DF0-BC60-D954-F2F436C0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FB0F6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74A6CF1-64A8-6C5B-E443-1418A55D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EC5698-6100-AB82-C677-4E54E27C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 err="1"/>
              <a:t>Universitat</a:t>
            </a:r>
            <a:r>
              <a:rPr lang="en-US" sz="6800" cap="all" spc="-100" dirty="0"/>
              <a:t> al </a:t>
            </a:r>
            <a:r>
              <a:rPr lang="en-US" sz="6800" cap="all" spc="-100" dirty="0" err="1"/>
              <a:t>barri</a:t>
            </a:r>
            <a:r>
              <a:rPr lang="en-US" sz="6800" cap="all" spc="-100" dirty="0"/>
              <a:t> </a:t>
            </a:r>
            <a:r>
              <a:rPr lang="en-US" sz="6800" cap="all" spc="-100" dirty="0" err="1"/>
              <a:t>Besós</a:t>
            </a:r>
            <a:r>
              <a:rPr lang="en-US" sz="6800" cap="all" spc="-100" dirty="0"/>
              <a:t>...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AE89D86-4D69-949A-63E2-0FD8229C7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3460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25B21B-55A2-62D6-EEA8-CC895FF59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19C08F7-5C9F-4B0E-B456-7D65B3614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Hombre sentado en un escritorio&#10;&#10;El contenido generado por IA puede ser incorrecto.">
            <a:extLst>
              <a:ext uri="{FF2B5EF4-FFF2-40B4-BE49-F238E27FC236}">
                <a16:creationId xmlns:a16="http://schemas.microsoft.com/office/drawing/2014/main" id="{2BE7F256-43E9-3456-5144-639A1DC91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8" y="643467"/>
            <a:ext cx="5153236" cy="5571066"/>
          </a:xfrm>
          <a:prstGeom prst="rect">
            <a:avLst/>
          </a:prstGeom>
        </p:spPr>
      </p:pic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15549B3D-11D7-05E9-BB79-EDC094AE09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33" y="742950"/>
            <a:ext cx="5372099" cy="5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26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2D5B4-5F42-5B31-3FFA-9FE7A79C4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69235B-22DB-4231-8291-D64DA2CDE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BF50D985-956E-0210-5C27-4AC223D66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28" y="1062230"/>
            <a:ext cx="10577744" cy="473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69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4C6AA-F339-1069-14AF-60B2BD034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762EC7-CEDE-41D1-8C8D-0BCCDC287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pastel, interior, cumpleaños, juguete&#10;&#10;El contenido generado por IA puede ser incorrecto.">
            <a:extLst>
              <a:ext uri="{FF2B5EF4-FFF2-40B4-BE49-F238E27FC236}">
                <a16:creationId xmlns:a16="http://schemas.microsoft.com/office/drawing/2014/main" id="{D9D8B9DD-984B-011E-24CF-DEF49BFEA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24" y="965200"/>
            <a:ext cx="2810170" cy="3971971"/>
          </a:xfrm>
          <a:prstGeom prst="rect">
            <a:avLst/>
          </a:prstGeom>
        </p:spPr>
      </p:pic>
      <p:pic>
        <p:nvPicPr>
          <p:cNvPr id="5" name="Imagen 4" descr="Grupo de 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FBA7CB14-7AFB-B781-C7B5-EEC637219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026" y="1321904"/>
            <a:ext cx="8282242" cy="349924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B3B3EC-7313-4CE0-8C5B-C1A3232A6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5892800"/>
            <a:ext cx="11548535" cy="6434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052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107CB-C8A7-EE74-4F18-1E5990054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8C139A77-33B4-B3F5-8919-6987EFEFD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23" y="1870696"/>
            <a:ext cx="7459693" cy="3468757"/>
          </a:xfrm>
          <a:prstGeom prst="rect">
            <a:avLst/>
          </a:prstGeom>
        </p:spPr>
      </p:pic>
      <p:pic>
        <p:nvPicPr>
          <p:cNvPr id="3" name="Imagen 2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AE6E62D8-D5CD-AF1C-AFA8-38E95A23D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987" y="1870696"/>
            <a:ext cx="3876145" cy="387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2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F1F90-ED46-0F84-BEB4-50C7D7425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interior, hombre, tabla&#10;&#10;El contenido generado por IA puede ser incorrecto.">
            <a:extLst>
              <a:ext uri="{FF2B5EF4-FFF2-40B4-BE49-F238E27FC236}">
                <a16:creationId xmlns:a16="http://schemas.microsoft.com/office/drawing/2014/main" id="{B62B3A7E-AB2C-D3B4-06B9-D9CFDACFB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6" y="643467"/>
            <a:ext cx="4958248" cy="5571066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1569D3F5-89FA-BC7B-2F58-5E848877C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935" y="643467"/>
            <a:ext cx="39415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22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30F8B-59EE-1A18-34FB-6AFDD2E18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82A844-9990-455C-8897-B136EC32C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3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persona, hombre, interior, mujer&#10;&#10;El contenido generado por IA puede ser incorrecto.">
            <a:extLst>
              <a:ext uri="{FF2B5EF4-FFF2-40B4-BE49-F238E27FC236}">
                <a16:creationId xmlns:a16="http://schemas.microsoft.com/office/drawing/2014/main" id="{56485D13-39C4-57EC-A688-6160F5105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1" b="8690"/>
          <a:stretch>
            <a:fillRect/>
          </a:stretch>
        </p:blipFill>
        <p:spPr>
          <a:xfrm>
            <a:off x="20" y="-2"/>
            <a:ext cx="12191980" cy="6858000"/>
          </a:xfrm>
          <a:prstGeom prst="rect">
            <a:avLst/>
          </a:prstGeom>
        </p:spPr>
      </p:pic>
      <p:pic>
        <p:nvPicPr>
          <p:cNvPr id="5" name="Imagen 4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D90C574B-D9B7-A4BD-7C6B-E45674782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/>
          <a:stretch>
            <a:fillRect/>
          </a:stretch>
        </p:blipFill>
        <p:spPr>
          <a:xfrm>
            <a:off x="1141411" y="1113712"/>
            <a:ext cx="5542156" cy="3955999"/>
          </a:xfrm>
          <a:prstGeom prst="rect">
            <a:avLst/>
          </a:prstGeom>
          <a:ln w="152400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679127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A4399F-A4F3-9D35-7960-1C850C3D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3F20CD4F-0FE4-4E22-96C1-F02837F4F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FA90ADA4-C829-46B7-A77F-54D298F05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1" y="228601"/>
            <a:ext cx="11715750" cy="63912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Grupo de person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5FDE0AA3-ACE5-9CF7-6EE7-3A028448A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81" y="1331844"/>
            <a:ext cx="7890744" cy="3688922"/>
          </a:xfrm>
          <a:prstGeom prst="rect">
            <a:avLst/>
          </a:prstGeom>
        </p:spPr>
      </p:pic>
      <p:pic>
        <p:nvPicPr>
          <p:cNvPr id="3" name="Imagen 2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25B20A89-5EA8-EF3A-B714-790909DD7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914" y="1164397"/>
            <a:ext cx="3204412" cy="45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525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645BD8A-B13F-463A-9101-4FB883F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003B42-F17E-473C-9366-9369C0471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9DDF01-2EFB-49D0-864E-0CE29F33A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0BD3FB-2BBF-88B0-D2AF-15DBFB69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040" y="1754659"/>
            <a:ext cx="9860547" cy="30054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700" cap="all" spc="-100" dirty="0" err="1">
                <a:solidFill>
                  <a:schemeClr val="bg1"/>
                </a:solidFill>
              </a:rPr>
              <a:t>UaB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en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el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Besós</a:t>
            </a:r>
            <a:r>
              <a:rPr lang="en-US" sz="3700" cap="all" spc="-100" dirty="0">
                <a:solidFill>
                  <a:schemeClr val="bg1"/>
                </a:solidFill>
              </a:rPr>
              <a:t> se </a:t>
            </a:r>
            <a:r>
              <a:rPr lang="en-US" sz="3700" cap="all" spc="-100" dirty="0" err="1">
                <a:solidFill>
                  <a:schemeClr val="bg1"/>
                </a:solidFill>
              </a:rPr>
              <a:t>realiza</a:t>
            </a:r>
            <a:r>
              <a:rPr lang="en-US" sz="3700" cap="all" spc="-100" dirty="0">
                <a:solidFill>
                  <a:schemeClr val="bg1"/>
                </a:solidFill>
              </a:rPr>
              <a:t> de </a:t>
            </a:r>
            <a:r>
              <a:rPr lang="en-US" sz="3700" cap="all" spc="-100" dirty="0" err="1">
                <a:solidFill>
                  <a:schemeClr val="bg1"/>
                </a:solidFill>
              </a:rPr>
              <a:t>manera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inicial</a:t>
            </a:r>
            <a:r>
              <a:rPr lang="en-US" sz="3700" cap="all" spc="-100" dirty="0">
                <a:solidFill>
                  <a:schemeClr val="bg1"/>
                </a:solidFill>
              </a:rPr>
              <a:t> a </a:t>
            </a:r>
            <a:r>
              <a:rPr lang="en-US" sz="3700" cap="all" spc="-100" dirty="0" err="1">
                <a:solidFill>
                  <a:schemeClr val="bg1"/>
                </a:solidFill>
              </a:rPr>
              <a:t>través</a:t>
            </a:r>
            <a:r>
              <a:rPr lang="en-US" sz="3700" cap="all" spc="-100" dirty="0">
                <a:solidFill>
                  <a:schemeClr val="bg1"/>
                </a:solidFill>
              </a:rPr>
              <a:t> de 4 </a:t>
            </a:r>
            <a:r>
              <a:rPr lang="en-US" sz="3700" cap="all" spc="-100" dirty="0" err="1">
                <a:solidFill>
                  <a:schemeClr val="bg1"/>
                </a:solidFill>
              </a:rPr>
              <a:t>sesiones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en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el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curso</a:t>
            </a:r>
            <a:r>
              <a:rPr lang="en-US" sz="3700" cap="all" spc="-100" dirty="0">
                <a:solidFill>
                  <a:schemeClr val="bg1"/>
                </a:solidFill>
              </a:rPr>
              <a:t>. </a:t>
            </a:r>
            <a:r>
              <a:rPr lang="en-US" sz="3700" cap="all" spc="-100" dirty="0" err="1">
                <a:solidFill>
                  <a:schemeClr val="bg1"/>
                </a:solidFill>
              </a:rPr>
              <a:t>Está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teniendo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una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acogida</a:t>
            </a:r>
            <a:r>
              <a:rPr lang="en-US" sz="3700" cap="all" spc="-100" dirty="0">
                <a:solidFill>
                  <a:schemeClr val="bg1"/>
                </a:solidFill>
              </a:rPr>
              <a:t> favorable y poco a poco </a:t>
            </a:r>
            <a:r>
              <a:rPr lang="en-US" sz="3700" cap="all" spc="-100" dirty="0" err="1">
                <a:solidFill>
                  <a:schemeClr val="bg1"/>
                </a:solidFill>
              </a:rPr>
              <a:t>va</a:t>
            </a:r>
            <a:r>
              <a:rPr lang="en-US" sz="3700" cap="all" spc="-100" dirty="0">
                <a:solidFill>
                  <a:schemeClr val="bg1"/>
                </a:solidFill>
              </a:rPr>
              <a:t> </a:t>
            </a:r>
            <a:r>
              <a:rPr lang="en-US" sz="3700" cap="all" spc="-100" dirty="0" err="1">
                <a:solidFill>
                  <a:schemeClr val="bg1"/>
                </a:solidFill>
              </a:rPr>
              <a:t>creciendo</a:t>
            </a:r>
            <a:r>
              <a:rPr lang="en-US" sz="3700" cap="all" spc="-100" dirty="0">
                <a:solidFill>
                  <a:schemeClr val="bg1"/>
                </a:solidFill>
              </a:rPr>
              <a:t> y </a:t>
            </a:r>
            <a:r>
              <a:rPr lang="en-US" sz="3700" cap="all" spc="-100" dirty="0" err="1">
                <a:solidFill>
                  <a:schemeClr val="bg1"/>
                </a:solidFill>
              </a:rPr>
              <a:t>fortaleciéndose</a:t>
            </a:r>
            <a:r>
              <a:rPr lang="en-US" sz="3700" cap="all" spc="-1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EA5BB7-5B71-4B52-AD7F-3BA82A617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A1BDD5A-B952-463D-8BF6-F89EC6F21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55369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2C2EF86-4721-4AC5-AC3A-5343FE12B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55369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42A6C7C-49DA-4D7E-9647-1696C74DF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100664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899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DE9B99-ADEF-4DA4-A716-52D0A8BE5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20860D-8992-496E-BC22-8450E344B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ACE7593-512B-4CC9-B94C-2A2B5FC83142}"/>
              </a:ext>
            </a:extLst>
          </p:cNvPr>
          <p:cNvSpPr txBox="1"/>
          <p:nvPr/>
        </p:nvSpPr>
        <p:spPr>
          <a:xfrm>
            <a:off x="371855" y="628057"/>
            <a:ext cx="11299214" cy="560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experiencias</a:t>
            </a:r>
            <a:r>
              <a:rPr lang="en-US" sz="2400" dirty="0"/>
              <a:t> de </a:t>
            </a:r>
            <a:r>
              <a:rPr lang="en-US" sz="2400" dirty="0" err="1"/>
              <a:t>vuestra</a:t>
            </a:r>
            <a:r>
              <a:rPr lang="en-US" sz="2400" dirty="0"/>
              <a:t> </a:t>
            </a:r>
            <a:r>
              <a:rPr lang="en-US" sz="2400" dirty="0" err="1"/>
              <a:t>vida</a:t>
            </a:r>
            <a:r>
              <a:rPr lang="en-US" sz="2400" dirty="0"/>
              <a:t> ha </a:t>
            </a:r>
            <a:r>
              <a:rPr lang="en-US" sz="2400" dirty="0" err="1"/>
              <a:t>cambiado</a:t>
            </a:r>
            <a:r>
              <a:rPr lang="en-US" sz="2400" dirty="0"/>
              <a:t> </a:t>
            </a:r>
            <a:r>
              <a:rPr lang="en-US" sz="2400" dirty="0" err="1"/>
              <a:t>vuestra</a:t>
            </a:r>
            <a:r>
              <a:rPr lang="en-US" sz="2400" dirty="0"/>
              <a:t> forma de </a:t>
            </a:r>
            <a:r>
              <a:rPr lang="en-US" sz="2400" dirty="0" err="1"/>
              <a:t>aprender</a:t>
            </a:r>
            <a:r>
              <a:rPr lang="en-US" sz="2400" dirty="0"/>
              <a:t> o </a:t>
            </a:r>
            <a:r>
              <a:rPr lang="en-US" sz="2400" dirty="0" err="1"/>
              <a:t>enseñar</a:t>
            </a:r>
            <a:r>
              <a:rPr lang="en-US" sz="2400" dirty="0"/>
              <a:t>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papel</a:t>
            </a:r>
            <a:r>
              <a:rPr lang="en-US" sz="2400" dirty="0"/>
              <a:t> ha </a:t>
            </a:r>
            <a:r>
              <a:rPr lang="en-US" sz="2400" dirty="0" err="1"/>
              <a:t>tenido</a:t>
            </a:r>
            <a:r>
              <a:rPr lang="en-US" sz="2400" dirty="0"/>
              <a:t> la </a:t>
            </a:r>
            <a:r>
              <a:rPr lang="en-US" sz="2400" dirty="0" err="1"/>
              <a:t>comunidad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esos</a:t>
            </a:r>
            <a:r>
              <a:rPr lang="en-US" sz="2400" dirty="0"/>
              <a:t> </a:t>
            </a:r>
            <a:r>
              <a:rPr lang="en-US" sz="2400" dirty="0" err="1"/>
              <a:t>aprendizajes</a:t>
            </a:r>
            <a:r>
              <a:rPr lang="en-US" sz="2400" dirty="0"/>
              <a:t>?¿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conocimientos</a:t>
            </a:r>
            <a:r>
              <a:rPr lang="en-US" sz="2400" dirty="0"/>
              <a:t> </a:t>
            </a:r>
            <a:r>
              <a:rPr lang="en-US" sz="2400" dirty="0" err="1"/>
              <a:t>habéis</a:t>
            </a:r>
            <a:r>
              <a:rPr lang="en-US" sz="2400" dirty="0"/>
              <a:t> </a:t>
            </a:r>
            <a:r>
              <a:rPr lang="en-US" sz="2400" dirty="0" err="1"/>
              <a:t>compartido</a:t>
            </a:r>
            <a:r>
              <a:rPr lang="en-US" sz="2400" dirty="0"/>
              <a:t> con </a:t>
            </a:r>
            <a:r>
              <a:rPr lang="en-US" sz="2400" dirty="0" err="1"/>
              <a:t>otros</a:t>
            </a:r>
            <a:r>
              <a:rPr lang="en-US" sz="2400" dirty="0"/>
              <a:t> fuera de un aula?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significa</a:t>
            </a:r>
            <a:r>
              <a:rPr lang="en-US" sz="2400" dirty="0"/>
              <a:t> para </a:t>
            </a:r>
            <a:r>
              <a:rPr lang="en-US" sz="2400" dirty="0" err="1"/>
              <a:t>vosotros</a:t>
            </a:r>
            <a:r>
              <a:rPr lang="en-US" sz="2400" dirty="0"/>
              <a:t> </a:t>
            </a:r>
            <a:r>
              <a:rPr lang="en-US" sz="2400" dirty="0" err="1"/>
              <a:t>aprender</a:t>
            </a:r>
            <a:r>
              <a:rPr lang="en-US" sz="2400" dirty="0"/>
              <a:t> a lo largo de la </a:t>
            </a:r>
            <a:r>
              <a:rPr lang="en-US" sz="2400" dirty="0" err="1"/>
              <a:t>vida</a:t>
            </a:r>
            <a:r>
              <a:rPr lang="en-US" sz="2400" dirty="0"/>
              <a:t>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emociones</a:t>
            </a:r>
            <a:r>
              <a:rPr lang="en-US" sz="2400" dirty="0"/>
              <a:t> o </a:t>
            </a:r>
            <a:r>
              <a:rPr lang="en-US" sz="2400" dirty="0" err="1"/>
              <a:t>motivaciones</a:t>
            </a:r>
            <a:r>
              <a:rPr lang="en-US" sz="2400" dirty="0"/>
              <a:t> </a:t>
            </a:r>
            <a:r>
              <a:rPr lang="en-US" sz="2400" dirty="0" err="1"/>
              <a:t>impulsan</a:t>
            </a:r>
            <a:r>
              <a:rPr lang="en-US" sz="2400" dirty="0"/>
              <a:t> </a:t>
            </a:r>
            <a:r>
              <a:rPr lang="en-US" sz="2400" dirty="0" err="1"/>
              <a:t>seguir</a:t>
            </a:r>
            <a:r>
              <a:rPr lang="en-US" sz="2400" dirty="0"/>
              <a:t> </a:t>
            </a:r>
            <a:r>
              <a:rPr lang="en-US" sz="2400" dirty="0" err="1"/>
              <a:t>aprendiendo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edad</a:t>
            </a:r>
            <a:r>
              <a:rPr lang="en-US" sz="2400" dirty="0"/>
              <a:t> </a:t>
            </a:r>
            <a:r>
              <a:rPr lang="en-US" sz="2400" dirty="0" err="1"/>
              <a:t>adulta</a:t>
            </a:r>
            <a:r>
              <a:rPr lang="en-US" sz="2400" dirty="0"/>
              <a:t>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Cómo</a:t>
            </a:r>
            <a:r>
              <a:rPr lang="en-US" sz="2400" dirty="0"/>
              <a:t> se </a:t>
            </a:r>
            <a:r>
              <a:rPr lang="en-US" sz="2400" dirty="0" err="1"/>
              <a:t>construye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vínculo</a:t>
            </a:r>
            <a:r>
              <a:rPr lang="en-US" sz="2400" dirty="0"/>
              <a:t> entre </a:t>
            </a:r>
            <a:r>
              <a:rPr lang="en-US" sz="2400" dirty="0" err="1"/>
              <a:t>generaciones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espacios</a:t>
            </a:r>
            <a:r>
              <a:rPr lang="en-US" sz="2400" dirty="0"/>
              <a:t> </a:t>
            </a:r>
            <a:r>
              <a:rPr lang="en-US" sz="2400" dirty="0" err="1"/>
              <a:t>educativos</a:t>
            </a:r>
            <a:r>
              <a:rPr lang="en-US" sz="2400" dirty="0"/>
              <a:t>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aprendizajes</a:t>
            </a:r>
            <a:r>
              <a:rPr lang="en-US" sz="2400" dirty="0"/>
              <a:t> </a:t>
            </a:r>
            <a:r>
              <a:rPr lang="en-US" sz="2400" dirty="0" err="1"/>
              <a:t>comunitarios</a:t>
            </a:r>
            <a:r>
              <a:rPr lang="en-US" sz="2400" dirty="0"/>
              <a:t> </a:t>
            </a:r>
            <a:r>
              <a:rPr lang="en-US" sz="2400" dirty="0" err="1"/>
              <a:t>creéis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deberían</a:t>
            </a:r>
            <a:r>
              <a:rPr lang="en-US" sz="2400" dirty="0"/>
              <a:t> </a:t>
            </a:r>
            <a:r>
              <a:rPr lang="en-US" sz="2400" dirty="0" err="1"/>
              <a:t>tener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presencia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las </a:t>
            </a:r>
            <a:r>
              <a:rPr lang="en-US" sz="2400" dirty="0" err="1"/>
              <a:t>universidades</a:t>
            </a:r>
            <a:r>
              <a:rPr lang="en-US" sz="2400" dirty="0"/>
              <a:t>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barreras </a:t>
            </a:r>
            <a:r>
              <a:rPr lang="en-US" sz="2400" dirty="0" err="1"/>
              <a:t>encontráis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</a:t>
            </a:r>
            <a:r>
              <a:rPr lang="en-US" sz="2400" dirty="0" err="1"/>
              <a:t>intentáis</a:t>
            </a:r>
            <a:r>
              <a:rPr lang="en-US" sz="2400" dirty="0"/>
              <a:t> </a:t>
            </a:r>
            <a:r>
              <a:rPr lang="en-US" sz="2400" dirty="0" err="1"/>
              <a:t>participar</a:t>
            </a:r>
            <a:r>
              <a:rPr lang="en-US" sz="2400" dirty="0"/>
              <a:t> o </a:t>
            </a:r>
            <a:r>
              <a:rPr lang="en-US" sz="2400" dirty="0" err="1"/>
              <a:t>promover</a:t>
            </a:r>
            <a:r>
              <a:rPr lang="en-US" sz="2400" dirty="0"/>
              <a:t> </a:t>
            </a:r>
            <a:r>
              <a:rPr lang="en-US" sz="2400" dirty="0" err="1"/>
              <a:t>proyectos</a:t>
            </a:r>
            <a:r>
              <a:rPr lang="en-US" sz="2400" dirty="0"/>
              <a:t> </a:t>
            </a:r>
            <a:r>
              <a:rPr lang="en-US" sz="2400" dirty="0" err="1"/>
              <a:t>educativos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vuestro</a:t>
            </a:r>
            <a:r>
              <a:rPr lang="en-US" sz="2400" dirty="0"/>
              <a:t> </a:t>
            </a:r>
            <a:r>
              <a:rPr lang="en-US" sz="2400" dirty="0" err="1"/>
              <a:t>entorno</a:t>
            </a:r>
            <a:r>
              <a:rPr lang="en-US" sz="2400" dirty="0"/>
              <a:t>?</a:t>
            </a:r>
          </a:p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2400" dirty="0"/>
              <a:t>¿</a:t>
            </a:r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influye</a:t>
            </a:r>
            <a:r>
              <a:rPr lang="en-US" sz="2400" dirty="0"/>
              <a:t> la </a:t>
            </a:r>
            <a:r>
              <a:rPr lang="en-US" sz="2400" dirty="0" err="1"/>
              <a:t>historia</a:t>
            </a:r>
            <a:r>
              <a:rPr lang="en-US" sz="2400" dirty="0"/>
              <a:t> personal o </a:t>
            </a:r>
            <a:r>
              <a:rPr lang="en-US" sz="2400" dirty="0" err="1"/>
              <a:t>el</a:t>
            </a:r>
            <a:r>
              <a:rPr lang="en-US" sz="2400" dirty="0"/>
              <a:t> barrio </a:t>
            </a:r>
            <a:r>
              <a:rPr lang="en-US" sz="2400" dirty="0" err="1"/>
              <a:t>en</a:t>
            </a:r>
            <a:r>
              <a:rPr lang="en-US" sz="2400" dirty="0"/>
              <a:t> la forma de </a:t>
            </a:r>
            <a:r>
              <a:rPr lang="en-US" sz="2400" dirty="0" err="1"/>
              <a:t>aprender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8404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401B57-2B3A-590C-C774-057392A79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DE9B99-ADEF-4DA4-A716-52D0A8BE5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20860D-8992-496E-BC22-8450E344B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04BED5A-E98E-4DA0-BAA5-4F6AB2492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64B94A-E40E-48CE-BD7B-C1A30AE57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3982" y="488542"/>
            <a:ext cx="11244036" cy="5880916"/>
          </a:xfrm>
          <a:prstGeom prst="rect">
            <a:avLst/>
          </a:prstGeom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EC5CA6-6479-49D5-B4B5-5643D26B8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4442" y="2057401"/>
            <a:ext cx="0" cy="27432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1B26337-5AA4-470D-9687-5907CB53B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685800"/>
            <a:ext cx="10853928" cy="5486400"/>
          </a:xfrm>
          <a:prstGeom prst="rect">
            <a:avLst/>
          </a:prstGeom>
          <a:noFill/>
          <a:ln w="6350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" name="Bocadillo nube: nube 1">
            <a:extLst>
              <a:ext uri="{FF2B5EF4-FFF2-40B4-BE49-F238E27FC236}">
                <a16:creationId xmlns:a16="http://schemas.microsoft.com/office/drawing/2014/main" id="{153CA74F-C45E-8CD4-EF4C-E782FB0321E2}"/>
              </a:ext>
            </a:extLst>
          </p:cNvPr>
          <p:cNvSpPr/>
          <p:nvPr/>
        </p:nvSpPr>
        <p:spPr>
          <a:xfrm>
            <a:off x="4786569" y="1000369"/>
            <a:ext cx="6389432" cy="4913413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5400" b="1" dirty="0" err="1">
                <a:solidFill>
                  <a:srgbClr val="FFFFFF"/>
                </a:solidFill>
              </a:rPr>
              <a:t>Preguntas</a:t>
            </a:r>
            <a:r>
              <a:rPr lang="en-US" sz="5400" b="1" dirty="0">
                <a:solidFill>
                  <a:srgbClr val="FFFFFF"/>
                </a:solidFill>
              </a:rPr>
              <a:t>, </a:t>
            </a:r>
            <a:r>
              <a:rPr lang="en-US" sz="5400" b="1" dirty="0" err="1">
                <a:solidFill>
                  <a:srgbClr val="FFFFFF"/>
                </a:solidFill>
              </a:rPr>
              <a:t>comentarios</a:t>
            </a:r>
            <a:r>
              <a:rPr lang="en-US" sz="5400" b="1" dirty="0">
                <a:solidFill>
                  <a:srgbClr val="FFFFFF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6903718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BFA8CD2-9DD1-463F-94B6-F2A390BC9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5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A119BD-7A6B-5995-47BC-FE0FF5EB93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0" b="57950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B53684-2A8B-4C6B-8F55-3B5CE3994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28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ADB60-5E41-D719-5E56-1455D5E4C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1CC045-16F8-4C54-2A91-FEF8FFC6B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957" y="643467"/>
            <a:ext cx="3718686" cy="557106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B1569E2-F574-9368-1C88-620C8A277A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366" b="34533"/>
          <a:stretch>
            <a:fillRect/>
          </a:stretch>
        </p:blipFill>
        <p:spPr>
          <a:xfrm>
            <a:off x="5426765" y="2077306"/>
            <a:ext cx="6121767" cy="312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24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370</Words>
  <Application>Microsoft Office PowerPoint</Application>
  <PresentationFormat>Panorámica</PresentationFormat>
  <Paragraphs>28</Paragraphs>
  <Slides>46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49" baseType="lpstr">
      <vt:lpstr>Arial</vt:lpstr>
      <vt:lpstr>Garamond</vt:lpstr>
      <vt:lpstr>SavonVTI</vt:lpstr>
      <vt:lpstr>Taula de diàleg d’experiències</vt:lpstr>
      <vt:lpstr>Un pas endavant..</vt:lpstr>
      <vt:lpstr>La composició de la població en Barcelona ha tingut canvis molt importants en les darreres dècades. Tant a les ciutats com en la seva perifèria, en poblacions més petites una part molt important dels habitants són persones que han vingut de territoris llunyans i que tenen llengües, hàbits culturals, creences pròpies.</vt:lpstr>
      <vt:lpstr>Presentación de PowerPoint</vt:lpstr>
      <vt:lpstr>Presentación de PowerPoint</vt:lpstr>
      <vt:lpstr> Educació familiar: Millora de la lectura i la escriptura i coneixements culturals bàsics partint dels seus paràmetres culturals i la seva a l’entorn comunitari.   Passarel·la cap a l’educació: Formació per aconseguir que joves i adults puguin aconseguir acreditació dels sistema educatiu per desenvolupar itineraris labores satisfactoris i de inserció social.  </vt:lpstr>
      <vt:lpstr>ApS</vt:lpstr>
      <vt:lpstr>Presentación de PowerPoint</vt:lpstr>
      <vt:lpstr>Sortides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Vincles comunitaris i educació al llarg de la vida…</vt:lpstr>
      <vt:lpstr>Presentación de PowerPoint</vt:lpstr>
      <vt:lpstr>Presentación de PowerPoint</vt:lpstr>
      <vt:lpstr>Presentación de PowerPoint</vt:lpstr>
      <vt:lpstr>Perspectivas..  Actualmente trabajan en el programa dos personas: Laia y Verónica realizando las clases de catalán y castellano. </vt:lpstr>
      <vt:lpstr>Llengües d’estiu..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Universitat al barri Besós...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UaB en el Besós se realiza de manera inicial a través de 4 sesiones en el curso. Está teniendo una acogida favorable y poco a poco va creciendo y fortaleciéndose.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Fabiola Cabezas Alarcón</dc:creator>
  <cp:lastModifiedBy>Jessica Fabiola Cabezas Alarcón</cp:lastModifiedBy>
  <cp:revision>14</cp:revision>
  <dcterms:created xsi:type="dcterms:W3CDTF">2025-10-06T22:17:47Z</dcterms:created>
  <dcterms:modified xsi:type="dcterms:W3CDTF">2025-10-08T21:18:23Z</dcterms:modified>
</cp:coreProperties>
</file>