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331" r:id="rId3"/>
    <p:sldId id="257" r:id="rId4"/>
    <p:sldId id="340" r:id="rId5"/>
    <p:sldId id="362" r:id="rId6"/>
    <p:sldId id="261" r:id="rId7"/>
    <p:sldId id="265" r:id="rId8"/>
    <p:sldId id="367" r:id="rId9"/>
    <p:sldId id="278" r:id="rId10"/>
    <p:sldId id="350" r:id="rId11"/>
    <p:sldId id="349" r:id="rId12"/>
    <p:sldId id="366" r:id="rId13"/>
    <p:sldId id="359" r:id="rId14"/>
    <p:sldId id="344" r:id="rId15"/>
    <p:sldId id="364" r:id="rId16"/>
    <p:sldId id="346" r:id="rId17"/>
    <p:sldId id="365" r:id="rId18"/>
    <p:sldId id="360" r:id="rId19"/>
    <p:sldId id="348" r:id="rId20"/>
    <p:sldId id="361" r:id="rId21"/>
    <p:sldId id="368" r:id="rId22"/>
    <p:sldId id="345" r:id="rId23"/>
    <p:sldId id="369" r:id="rId24"/>
    <p:sldId id="371" r:id="rId25"/>
    <p:sldId id="370" r:id="rId26"/>
    <p:sldId id="373" r:id="rId27"/>
    <p:sldId id="372" r:id="rId28"/>
    <p:sldId id="347" r:id="rId29"/>
    <p:sldId id="343" r:id="rId30"/>
  </p:sldIdLst>
  <p:sldSz cx="9144000" cy="5143500" type="screen16x9"/>
  <p:notesSz cx="6858000" cy="9144000"/>
  <p:embeddedFontLst>
    <p:embeddedFont>
      <p:font typeface="Average" panose="020B0604020202020204" charset="0"/>
      <p:regular r:id="rId32"/>
    </p:embeddedFont>
    <p:embeddedFont>
      <p:font typeface="Cutive" panose="020B0604020202020204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3" roundtripDataSignature="AMtx7mgl1IY8C8ycqlTy1CHw/iSdC5Bu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8D9554-8AA4-4B2C-AF67-B03DA22CC643}">
  <a:tblStyle styleId="{158D9554-8AA4-4B2C-AF67-B03DA22CC64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6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732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9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93" Type="http://customschemas.google.com/relationships/presentationmetadata" Target="meta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voox.com/que-fa-per-tu-l-estadistica-audios-mp3_rf_96554905_1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voox.com/que-fa-per-tu-l-estadistica-audios-mp3_rf_96554905_1.htm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>
                <a:solidFill>
                  <a:schemeClr val="dk1"/>
                </a:solidFill>
              </a:rPr>
              <a:t>Podcast d’exemple: </a:t>
            </a:r>
            <a:r>
              <a:rPr lang="es-ES" u="sng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https://www.ivoox.com/que-fa-per-tu-l-estadistica-audios-mp3_rf_96554905_1.html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Part dels objectius de la societat, els que tenen més a veure amb els oients.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Comentar les activitats que els puguin interesar. Els tweets de Data storytelling els pot interessar per tenir exemples d’anàlisis complerts. Tenen els 3 guanyadors a la web. OJO, han de ser majors d’edat per participar: poden quedar amb el profesor i el premi invertir-lo en material per a l’escola.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0" name="Google Shape;84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4f3983a3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294f3983a3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1998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7897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8e150f5e8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28e150f5e8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La C és clarament falsa, mentre que A-B els fa adonar que l’estadística no és apretar un botó i surt tot, sinó que cal raonar durant l’anàlisi per obtenir resultats vàlids.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947147906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2947147906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Diagrames de Benn sobre com se superposen les disciplines (programació + coneixement del tema és “danger zone” si es vol analitzar dades). Complementar formació: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grau estadístca + màster data science (o al revés)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grau estadística + màster business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grau biologia / economia + màster estadística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6096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913c56cd50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g2913c56cd50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5154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4002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376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2139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9176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0309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4f3983a3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94f3983a3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7053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>
                <a:solidFill>
                  <a:schemeClr val="dk1"/>
                </a:solidFill>
              </a:rPr>
              <a:t>Podcast d’exemple: </a:t>
            </a:r>
            <a:r>
              <a:rPr lang="es-ES" u="sng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https://www.ivoox.com/que-fa-per-tu-l-estadistica-audios-mp3_rf_96554905_1.html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65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8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68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None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8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68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68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6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4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3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3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63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pic>
        <p:nvPicPr>
          <p:cNvPr id="23" name="Google Shape;23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579283" cy="652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4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64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4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64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pic>
        <p:nvPicPr>
          <p:cNvPr id="29" name="Google Shape;29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579283" cy="652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9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69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69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0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4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80"/>
          <p:cNvSpPr txBox="1">
            <a:spLocks noGrp="1"/>
          </p:cNvSpPr>
          <p:nvPr>
            <p:ph type="body" idx="1"/>
          </p:nvPr>
        </p:nvSpPr>
        <p:spPr>
          <a:xfrm>
            <a:off x="623888" y="3442099"/>
            <a:ext cx="7886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667"/>
              <a:buFont typeface="Arial"/>
              <a:buNone/>
              <a:defRPr sz="16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rgbClr val="888888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80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80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80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1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8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8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81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81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81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2"/>
          <p:cNvSpPr txBox="1">
            <a:spLocks noGrp="1"/>
          </p:cNvSpPr>
          <p:nvPr>
            <p:ph type="title"/>
          </p:nvPr>
        </p:nvSpPr>
        <p:spPr>
          <a:xfrm>
            <a:off x="629840" y="273845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82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None/>
              <a:defRPr sz="1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82"/>
          <p:cNvSpPr txBox="1">
            <a:spLocks noGrp="1"/>
          </p:cNvSpPr>
          <p:nvPr>
            <p:ph type="body" idx="2"/>
          </p:nvPr>
        </p:nvSpPr>
        <p:spPr>
          <a:xfrm>
            <a:off x="629842" y="1878807"/>
            <a:ext cx="38682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8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None/>
              <a:defRPr sz="166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2"/>
          <p:cNvSpPr txBox="1">
            <a:spLocks noGrp="1"/>
          </p:cNvSpPr>
          <p:nvPr>
            <p:ph type="body" idx="4"/>
          </p:nvPr>
        </p:nvSpPr>
        <p:spPr>
          <a:xfrm>
            <a:off x="4629150" y="1878807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2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82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82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3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83"/>
          <p:cNvSpPr txBox="1">
            <a:spLocks noGrp="1"/>
          </p:cNvSpPr>
          <p:nvPr>
            <p:ph type="body" idx="1"/>
          </p:nvPr>
        </p:nvSpPr>
        <p:spPr>
          <a:xfrm>
            <a:off x="3887392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7954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6745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83"/>
          <p:cNvSpPr txBox="1">
            <a:spLocks noGrp="1"/>
          </p:cNvSpPr>
          <p:nvPr>
            <p:ph type="body" idx="2"/>
          </p:nvPr>
        </p:nvSpPr>
        <p:spPr>
          <a:xfrm>
            <a:off x="629842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167"/>
              <a:buFont typeface="Arial"/>
              <a:buNone/>
              <a:defRPr sz="1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83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83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83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4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84"/>
          <p:cNvSpPr>
            <a:spLocks noGrp="1"/>
          </p:cNvSpPr>
          <p:nvPr>
            <p:ph type="pic" idx="2"/>
          </p:nvPr>
        </p:nvSpPr>
        <p:spPr>
          <a:xfrm>
            <a:off x="3887392" y="740570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4"/>
          <p:cNvSpPr txBox="1">
            <a:spLocks noGrp="1"/>
          </p:cNvSpPr>
          <p:nvPr>
            <p:ph type="body" idx="1"/>
          </p:nvPr>
        </p:nvSpPr>
        <p:spPr>
          <a:xfrm>
            <a:off x="629842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167"/>
              <a:buFont typeface="Arial"/>
              <a:buNone/>
              <a:defRPr sz="1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833"/>
              <a:buFont typeface="Arial"/>
              <a:buNone/>
              <a:defRPr sz="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84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84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84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85"/>
          <p:cNvSpPr txBox="1">
            <a:spLocks noGrp="1"/>
          </p:cNvSpPr>
          <p:nvPr>
            <p:ph type="body" idx="1"/>
          </p:nvPr>
        </p:nvSpPr>
        <p:spPr>
          <a:xfrm rot="5400000">
            <a:off x="2940450" y="-942281"/>
            <a:ext cx="3263400" cy="78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85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85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85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6"/>
          <p:cNvSpPr txBox="1">
            <a:spLocks noGrp="1"/>
          </p:cNvSpPr>
          <p:nvPr>
            <p:ph type="title"/>
          </p:nvPr>
        </p:nvSpPr>
        <p:spPr>
          <a:xfrm rot="5400000">
            <a:off x="5350051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8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86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86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86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2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67"/>
              <a:buFont typeface="Calibri"/>
              <a:buNone/>
              <a:defRPr sz="3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4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6745" algn="l" rtl="0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2333"/>
              <a:buFont typeface="Arial"/>
              <a:buChar char="•"/>
              <a:defRPr sz="2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4454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667"/>
              <a:buFont typeface="Arial"/>
              <a:buChar char="•"/>
              <a:defRPr sz="1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17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2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2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2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33"/>
              <a:buFont typeface="Average"/>
              <a:buNone/>
              <a:defRPr sz="833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oce.iec.cat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1.wdp"/><Relationship Id="rId5" Type="http://schemas.openxmlformats.org/officeDocument/2006/relationships/image" Target="../media/image9.jp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g"/><Relationship Id="rId1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/>
          <p:cNvPicPr preferRelativeResize="0"/>
          <p:nvPr/>
        </p:nvPicPr>
        <p:blipFill rotWithShape="1">
          <a:blip r:embed="rId3">
            <a:alphaModFix amt="38000"/>
          </a:blip>
          <a:srcRect l="3463" t="10015" r="3935" b="8491"/>
          <a:stretch/>
        </p:blipFill>
        <p:spPr>
          <a:xfrm>
            <a:off x="1207725" y="1818900"/>
            <a:ext cx="7097626" cy="468472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684195" y="241666"/>
            <a:ext cx="2497949" cy="81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400" b="1" i="0" u="none" strike="noStrike" cap="none">
                <a:solidFill>
                  <a:srgbClr val="01396C"/>
                </a:solidFill>
                <a:latin typeface="Calibri"/>
                <a:ea typeface="Calibri"/>
                <a:cs typeface="Calibri"/>
                <a:sym typeface="Calibri"/>
              </a:rPr>
              <a:t>Societat Catalana d’Estadística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47600" y="1545917"/>
            <a:ext cx="8996400" cy="21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r>
              <a:rPr lang="es-ES" sz="5000" b="1" i="0" u="none" strike="noStrike" cap="none" dirty="0" err="1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Què</a:t>
            </a:r>
            <a:r>
              <a:rPr lang="es-ES" sz="5000" b="1" i="0" u="none" strike="noStrike" cap="none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 fa per tu </a:t>
            </a:r>
            <a:r>
              <a:rPr lang="es-ES" sz="5000" b="1" i="0" u="none" strike="noStrike" cap="none" dirty="0" err="1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l’Estadística</a:t>
            </a:r>
            <a:r>
              <a:rPr lang="es-ES" sz="5000" b="1" i="0" u="none" strike="noStrike" cap="none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?</a:t>
            </a:r>
            <a:endParaRPr sz="5000" b="1" i="0" u="none" strike="noStrike" cap="none" dirty="0">
              <a:solidFill>
                <a:srgbClr val="741B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r>
              <a:rPr lang="es-ES" sz="2900" b="1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 sz="2900" b="1" i="0" u="none" strike="noStrike" cap="none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6/9/2024</a:t>
            </a:r>
            <a:endParaRPr sz="1400" b="0" i="0" u="none" strike="noStrike" cap="none" dirty="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r>
              <a:rPr lang="ca-ES" sz="2200" b="1" i="0" u="none" strike="noStrike" cap="none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Erik Cobo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endParaRPr sz="2200" b="1" i="0" u="none" strike="noStrike" cap="none" dirty="0">
              <a:solidFill>
                <a:srgbClr val="741B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809900" y="41364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99175" y="4161175"/>
            <a:ext cx="3000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A64D79"/>
                </a:solidFill>
                <a:latin typeface="Cutive"/>
                <a:ea typeface="Cutive"/>
                <a:cs typeface="Cutive"/>
                <a:sym typeface="Cutive"/>
              </a:rPr>
              <a:t>@socestadistica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A64D79"/>
                </a:solidFill>
                <a:latin typeface="Cutive"/>
                <a:ea typeface="Cutive"/>
                <a:cs typeface="Cutive"/>
                <a:sym typeface="Cutive"/>
              </a:rPr>
              <a:t>http://soce.iec.cat/</a:t>
            </a:r>
            <a:endParaRPr sz="1800" b="1" i="0" u="none" strike="noStrike" cap="none">
              <a:solidFill>
                <a:srgbClr val="A64D79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978213" y="4438291"/>
            <a:ext cx="30000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A64D79"/>
                </a:solidFill>
                <a:latin typeface="Cutive"/>
                <a:ea typeface="Cutive"/>
                <a:cs typeface="Cutive"/>
                <a:sym typeface="Cutive"/>
              </a:rPr>
              <a:t>#SoCE </a:t>
            </a:r>
            <a:endParaRPr sz="1800" b="1" i="0" u="none" strike="noStrike" cap="none">
              <a:solidFill>
                <a:srgbClr val="A64D79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4596" y="138567"/>
            <a:ext cx="970789" cy="1093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615" y="171583"/>
            <a:ext cx="1437906" cy="8592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2525606" y="1090884"/>
            <a:ext cx="428199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3A6D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2800" b="1" i="0" u="none" strike="noStrike" cap="none" dirty="0">
                <a:solidFill>
                  <a:srgbClr val="003A6D"/>
                </a:solidFill>
                <a:latin typeface="Calibri"/>
                <a:ea typeface="Calibri"/>
                <a:cs typeface="Calibri"/>
                <a:sym typeface="Calibri"/>
              </a:rPr>
              <a:t>scola d'Art i Disseny Deià</a:t>
            </a:r>
            <a:endParaRPr lang="es-E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CED"/>
        </a:solidFill>
        <a:effectLst/>
      </p:bgPr>
    </p:bg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Google Shape;842;p32"/>
          <p:cNvPicPr preferRelativeResize="0"/>
          <p:nvPr/>
        </p:nvPicPr>
        <p:blipFill rotWithShape="1">
          <a:blip r:embed="rId3">
            <a:alphaModFix amt="36000"/>
          </a:blip>
          <a:srcRect t="2162"/>
          <a:stretch/>
        </p:blipFill>
        <p:spPr>
          <a:xfrm>
            <a:off x="-2488550" y="1478475"/>
            <a:ext cx="11632549" cy="366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6250" y="260774"/>
            <a:ext cx="5338374" cy="867550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32"/>
          <p:cNvSpPr txBox="1"/>
          <p:nvPr/>
        </p:nvSpPr>
        <p:spPr>
          <a:xfrm>
            <a:off x="645625" y="1596875"/>
            <a:ext cx="8081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238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★"/>
            </a:pPr>
            <a:r>
              <a:rPr lang="es-ES" sz="1500" b="0" i="0" u="none" strike="noStrike" cap="non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Apropar l’estadística a la societat mitjançant activitats de divulgació</a:t>
            </a:r>
            <a:endParaRPr sz="1500" b="0" i="0" u="none" strike="noStrike" cap="non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  <a:p>
            <a:pPr marL="457200" marR="0" lvl="0" indent="-3238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utive"/>
              <a:buChar char="★"/>
            </a:pPr>
            <a:r>
              <a:rPr lang="es-ES" sz="1500" b="0" i="0" u="none" strike="noStrike" cap="none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Promoure la difusió i l’interès per l’ensenyament de l’estadística</a:t>
            </a:r>
            <a:endParaRPr sz="1500" b="0" i="0" u="none" strike="noStrike" cap="non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845" name="Google Shape;845;p32"/>
          <p:cNvPicPr preferRelativeResize="0"/>
          <p:nvPr/>
        </p:nvPicPr>
        <p:blipFill rotWithShape="1">
          <a:blip r:embed="rId5">
            <a:alphaModFix amt="84000"/>
          </a:blip>
          <a:srcRect l="6336" t="50388" r="16580" b="7569"/>
          <a:stretch/>
        </p:blipFill>
        <p:spPr>
          <a:xfrm>
            <a:off x="1227925" y="2942626"/>
            <a:ext cx="2303177" cy="1222798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32"/>
          <p:cNvSpPr txBox="1"/>
          <p:nvPr/>
        </p:nvSpPr>
        <p:spPr>
          <a:xfrm>
            <a:off x="4265650" y="2942625"/>
            <a:ext cx="3997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ES" sz="2200" b="0" i="0" u="sng" strike="noStrike" cap="none">
                <a:solidFill>
                  <a:schemeClr val="hlink"/>
                </a:solidFill>
                <a:latin typeface="Cutive"/>
                <a:ea typeface="Cutive"/>
                <a:cs typeface="Cutive"/>
                <a:sym typeface="Cutive"/>
                <a:hlinkClick r:id="rId6"/>
              </a:rPr>
              <a:t>https://soce.iec.cat</a:t>
            </a:r>
            <a:endParaRPr sz="2200" b="0" i="0" u="none" strike="noStrike" cap="none">
              <a:solidFill>
                <a:schemeClr val="dk1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294f3983a3a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294f3983a3a_0_24"/>
          <p:cNvSpPr txBox="1"/>
          <p:nvPr/>
        </p:nvSpPr>
        <p:spPr>
          <a:xfrm>
            <a:off x="3221916" y="2361437"/>
            <a:ext cx="2181484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Grau </a:t>
            </a:r>
            <a:r>
              <a:rPr lang="es-ES" b="1" i="0" u="none" strike="noStrike" cap="none" dirty="0" err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Matemàtiques</a:t>
            </a:r>
            <a:endParaRPr sz="1100" dirty="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b="1" i="0" u="none" strike="noStrike" cap="none" dirty="0" err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Màster</a:t>
            </a:r>
            <a:r>
              <a:rPr lang="es-ES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 Estadística</a:t>
            </a:r>
            <a:endParaRPr dirty="0"/>
          </a:p>
        </p:txBody>
      </p:sp>
      <p:pic>
        <p:nvPicPr>
          <p:cNvPr id="103" name="Google Shape;103;g294f3983a3a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0245" y="2894703"/>
            <a:ext cx="2004825" cy="134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294f3983a3a_0_24"/>
          <p:cNvSpPr txBox="1">
            <a:spLocks noGrp="1"/>
          </p:cNvSpPr>
          <p:nvPr>
            <p:ph type="title"/>
          </p:nvPr>
        </p:nvSpPr>
        <p:spPr>
          <a:xfrm>
            <a:off x="628650" y="212525"/>
            <a:ext cx="50550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67"/>
              <a:buNone/>
            </a:pPr>
            <a:r>
              <a:rPr lang="es-ES" sz="2400">
                <a:latin typeface="Cutive"/>
                <a:ea typeface="Cutive"/>
                <a:cs typeface="Cutive"/>
                <a:sym typeface="Cutive"/>
              </a:rPr>
              <a:t>Qui som?</a:t>
            </a:r>
            <a:endParaRPr sz="240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10" name="Google Shape;110;g294f3983a3a_0_24" descr="https://grbio.upc.edu/en/shared/members-photos/andrea.jpg/@@images/image-600-1870f63645403ca1a209c4e84d0bf671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83000" y="1049582"/>
            <a:ext cx="1030200" cy="100601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94f3983a3a_0_24"/>
          <p:cNvSpPr txBox="1"/>
          <p:nvPr/>
        </p:nvSpPr>
        <p:spPr>
          <a:xfrm>
            <a:off x="3221916" y="2068412"/>
            <a:ext cx="2181484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Andrea </a:t>
            </a:r>
            <a:r>
              <a:rPr lang="es-ES" sz="1600" b="1" i="0" u="none" strike="noStrike" cap="none" dirty="0" err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Toloba</a:t>
            </a:r>
            <a:endParaRPr sz="1600" b="1" i="0" u="none" strike="noStrike" cap="none" dirty="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2" name="Google Shape;112;g294f3983a3a_0_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34800" y="4344878"/>
            <a:ext cx="1040400" cy="69049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20;p2">
            <a:extLst>
              <a:ext uri="{FF2B5EF4-FFF2-40B4-BE49-F238E27FC236}">
                <a16:creationId xmlns:a16="http://schemas.microsoft.com/office/drawing/2014/main" id="{BCD7AD56-3794-4017-BBE0-426BC0D504A3}"/>
              </a:ext>
            </a:extLst>
          </p:cNvPr>
          <p:cNvSpPr txBox="1"/>
          <p:nvPr/>
        </p:nvSpPr>
        <p:spPr>
          <a:xfrm>
            <a:off x="450848" y="2081898"/>
            <a:ext cx="2604934" cy="963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1600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Jordi Cortés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Grau, </a:t>
            </a:r>
            <a:r>
              <a:rPr lang="es-ES" b="1" i="0" u="none" strike="noStrike" cap="none" dirty="0" err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Màster</a:t>
            </a:r>
            <a:r>
              <a:rPr lang="es-ES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 i Doctor Estadística</a:t>
            </a:r>
            <a:endParaRPr b="1" i="0" u="none" strike="noStrike" cap="none" dirty="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9" name="Google Shape;126;p2" descr="https://grbio.upc.edu/en/shared/members-photos/jordi_cortes.jpg/@@images/image-600-1870f63645403ca1a209c4e84d0bf671.jpeg">
            <a:extLst>
              <a:ext uri="{FF2B5EF4-FFF2-40B4-BE49-F238E27FC236}">
                <a16:creationId xmlns:a16="http://schemas.microsoft.com/office/drawing/2014/main" id="{A9D0B4E5-3819-4C7E-9791-F41E0CA3EF6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05401" y="1005597"/>
            <a:ext cx="1095828" cy="1050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8;p2" descr="Equipo investigador – Citizen Hackt">
            <a:extLst>
              <a:ext uri="{FF2B5EF4-FFF2-40B4-BE49-F238E27FC236}">
                <a16:creationId xmlns:a16="http://schemas.microsoft.com/office/drawing/2014/main" id="{470C7ADB-264D-4B5B-91CE-95A96BD3B0B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91039" y="3107129"/>
            <a:ext cx="924551" cy="859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78CA89-7DF3-4350-B83A-489FEFA7C5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5732" y="1049581"/>
            <a:ext cx="753468" cy="1006971"/>
          </a:xfrm>
          <a:prstGeom prst="rect">
            <a:avLst/>
          </a:prstGeom>
        </p:spPr>
      </p:pic>
      <p:sp>
        <p:nvSpPr>
          <p:cNvPr id="23" name="Google Shape;120;p2">
            <a:extLst>
              <a:ext uri="{FF2B5EF4-FFF2-40B4-BE49-F238E27FC236}">
                <a16:creationId xmlns:a16="http://schemas.microsoft.com/office/drawing/2014/main" id="{5BBD489F-7B20-4E3F-A0DD-56EB5D422E1E}"/>
              </a:ext>
            </a:extLst>
          </p:cNvPr>
          <p:cNvSpPr txBox="1"/>
          <p:nvPr/>
        </p:nvSpPr>
        <p:spPr>
          <a:xfrm>
            <a:off x="5909323" y="2089098"/>
            <a:ext cx="2604934" cy="963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1600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Erik Cobo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Grau i Doctor Medicina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 err="1">
                <a:latin typeface="Average"/>
                <a:ea typeface="Average"/>
                <a:cs typeface="Average"/>
                <a:sym typeface="Average"/>
              </a:rPr>
              <a:t>Professor</a:t>
            </a:r>
            <a:r>
              <a:rPr lang="es-ES" b="1" dirty="0">
                <a:latin typeface="Average"/>
                <a:ea typeface="Average"/>
                <a:cs typeface="Average"/>
                <a:sym typeface="Average"/>
              </a:rPr>
              <a:t> </a:t>
            </a:r>
            <a:r>
              <a:rPr lang="es-ES" b="1" i="0" u="none" strike="noStrike" cap="none" dirty="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Estadística</a:t>
            </a:r>
            <a:endParaRPr b="1" i="0" u="none" strike="noStrike" cap="none" dirty="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4" name="Imagen 6">
            <a:extLst>
              <a:ext uri="{FF2B5EF4-FFF2-40B4-BE49-F238E27FC236}">
                <a16:creationId xmlns:a16="http://schemas.microsoft.com/office/drawing/2014/main" id="{97E69DF4-7FDF-4B49-8664-26CACCD32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2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88" t="41814" r="26315" b="43127"/>
          <a:stretch>
            <a:fillRect/>
          </a:stretch>
        </p:blipFill>
        <p:spPr bwMode="auto">
          <a:xfrm>
            <a:off x="3511443" y="4147018"/>
            <a:ext cx="4050312" cy="99648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FB79213-73E1-42C5-96A4-E4705966534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86" y="3194476"/>
            <a:ext cx="1292875" cy="392173"/>
          </a:xfrm>
          <a:prstGeom prst="rect">
            <a:avLst/>
          </a:prstGeom>
        </p:spPr>
      </p:pic>
      <p:pic>
        <p:nvPicPr>
          <p:cNvPr id="26" name="Picture 55">
            <a:extLst>
              <a:ext uri="{FF2B5EF4-FFF2-40B4-BE49-F238E27FC236}">
                <a16:creationId xmlns:a16="http://schemas.microsoft.com/office/drawing/2014/main" id="{1BEAECAE-5B2E-4B1A-A4F3-D7F9880B5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550" y="3061546"/>
            <a:ext cx="465174" cy="56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http://www.trialsjournal.com/sites/10096/images/logo.gif">
            <a:extLst>
              <a:ext uri="{FF2B5EF4-FFF2-40B4-BE49-F238E27FC236}">
                <a16:creationId xmlns:a16="http://schemas.microsoft.com/office/drawing/2014/main" id="{B540733C-0260-4F1E-B171-FEC84DAA7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133" y="3656071"/>
            <a:ext cx="961090" cy="3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7930FF-9F48-4F33-BBB4-9F12FA0C4DB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435" t="16963" r="76794" b="75437"/>
          <a:stretch/>
        </p:blipFill>
        <p:spPr>
          <a:xfrm>
            <a:off x="6002932" y="3713255"/>
            <a:ext cx="1389049" cy="300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/>
              <a:t> </a:t>
            </a:r>
            <a:r>
              <a:rPr lang="ca-ES" sz="2000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rgbClr val="000000"/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rgbClr val="000000"/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rgbClr val="000000"/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4362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/>
              <a:t> </a:t>
            </a:r>
            <a:r>
              <a:rPr lang="ca-ES" sz="2000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70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e150f5e8a_0_23"/>
          <p:cNvSpPr txBox="1">
            <a:spLocks noGrp="1"/>
          </p:cNvSpPr>
          <p:nvPr>
            <p:ph type="title"/>
          </p:nvPr>
        </p:nvSpPr>
        <p:spPr>
          <a:xfrm>
            <a:off x="628650" y="212525"/>
            <a:ext cx="50550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67"/>
              <a:buNone/>
            </a:pPr>
            <a:r>
              <a:rPr lang="es-ES" sz="2400">
                <a:latin typeface="Cutive"/>
                <a:ea typeface="Cutive"/>
                <a:cs typeface="Cutive"/>
                <a:sym typeface="Cutive"/>
              </a:rPr>
              <a:t>L’estadística és... </a:t>
            </a:r>
            <a:endParaRPr sz="2400"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148" name="Google Shape;148;g28e150f5e8a_0_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8e150f5e8a_0_23"/>
          <p:cNvSpPr txBox="1"/>
          <p:nvPr/>
        </p:nvSpPr>
        <p:spPr>
          <a:xfrm>
            <a:off x="913025" y="2766063"/>
            <a:ext cx="7665300" cy="1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Ciència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que estudia 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la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recol·lecció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organització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síntesi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presentació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i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anàlisi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de les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dades,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així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com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l’extracció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de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conclusions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vàlides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i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decisions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raonables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 partir de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l’anàlisi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50" name="Google Shape;150;g28e150f5e8a_0_23"/>
          <p:cNvSpPr/>
          <p:nvPr/>
        </p:nvSpPr>
        <p:spPr>
          <a:xfrm>
            <a:off x="603442" y="1639562"/>
            <a:ext cx="364800" cy="3135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1900" b="1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A</a:t>
            </a:r>
            <a:endParaRPr sz="1900" b="1" i="0" u="none" strike="noStrike" cap="none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1" name="Google Shape;151;g28e150f5e8a_0_23"/>
          <p:cNvSpPr txBox="1"/>
          <p:nvPr/>
        </p:nvSpPr>
        <p:spPr>
          <a:xfrm>
            <a:off x="968250" y="4209754"/>
            <a:ext cx="7665300" cy="4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Ciència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que estudia les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incertesses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inherents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a les dades</a:t>
            </a:r>
            <a:endParaRPr sz="1800" b="0" i="0" u="none" strike="noStrike" cap="none" dirty="0">
              <a:solidFill>
                <a:srgbClr val="00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52" name="Google Shape;152;g28e150f5e8a_0_23"/>
          <p:cNvSpPr txBox="1"/>
          <p:nvPr/>
        </p:nvSpPr>
        <p:spPr>
          <a:xfrm>
            <a:off x="913025" y="1600275"/>
            <a:ext cx="7665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Ciència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que estudia 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la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recol·lecció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organització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síntesi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,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presentació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i </a:t>
            </a:r>
            <a:r>
              <a:rPr lang="es-ES" sz="12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anàlisi</a:t>
            </a:r>
            <a:r>
              <a:rPr lang="es-ES" sz="12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de les 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dades,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obtenint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conclusions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</a:t>
            </a:r>
            <a:r>
              <a:rPr lang="es-ES" sz="18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inqüestionables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153" name="Google Shape;153;g28e150f5e8a_0_23"/>
          <p:cNvSpPr/>
          <p:nvPr/>
        </p:nvSpPr>
        <p:spPr>
          <a:xfrm>
            <a:off x="603442" y="2817731"/>
            <a:ext cx="364800" cy="3135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1900" b="1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B</a:t>
            </a:r>
            <a:endParaRPr sz="1900" b="1" i="0" u="none" strike="noStrike" cap="none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4" name="Google Shape;154;g28e150f5e8a_0_23"/>
          <p:cNvSpPr/>
          <p:nvPr/>
        </p:nvSpPr>
        <p:spPr>
          <a:xfrm>
            <a:off x="603442" y="4243316"/>
            <a:ext cx="364800" cy="3135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1900" b="1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C</a:t>
            </a:r>
            <a:endParaRPr sz="1900" b="1" i="0" u="none" strike="noStrike" cap="none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55" name="Google Shape;155;g28e150f5e8a_0_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7733" y="58850"/>
            <a:ext cx="1222092" cy="142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g29471479060_0_25" descr="Data science concepts you need to know! Part 1 | by Michael Barber |  Towards Data Sci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5137" y="660850"/>
            <a:ext cx="3693724" cy="31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29471479060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29471479060_0_25"/>
          <p:cNvSpPr txBox="1"/>
          <p:nvPr/>
        </p:nvSpPr>
        <p:spPr>
          <a:xfrm>
            <a:off x="906900" y="4072850"/>
            <a:ext cx="7330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Les noves disciplines </a:t>
            </a:r>
            <a:r>
              <a:rPr lang="es-ES" sz="16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requereixen</a:t>
            </a:r>
            <a:r>
              <a:rPr lang="es-ES" sz="1600" b="0" i="0" u="none" strike="noStrike" cap="none" dirty="0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 combinar </a:t>
            </a:r>
            <a:r>
              <a:rPr lang="es-ES" sz="1600" b="0" i="0" u="none" strike="noStrike" cap="none" dirty="0" err="1">
                <a:solidFill>
                  <a:schemeClr val="dk1"/>
                </a:solidFill>
                <a:latin typeface="Cutive"/>
                <a:ea typeface="Cutive"/>
                <a:cs typeface="Cutive"/>
                <a:sym typeface="Cutive"/>
              </a:rPr>
              <a:t>destresses</a:t>
            </a: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g29471479060_0_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0117" y="2090521"/>
            <a:ext cx="269515" cy="257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272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2913c56cd50_0_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1726" y="415588"/>
            <a:ext cx="4247501" cy="424752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2913c56cd50_0_115"/>
          <p:cNvSpPr txBox="1"/>
          <p:nvPr/>
        </p:nvSpPr>
        <p:spPr>
          <a:xfrm>
            <a:off x="1062125" y="4462850"/>
            <a:ext cx="77595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g2913c56cd50_0_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2913c56cd50_0_115"/>
          <p:cNvSpPr/>
          <p:nvPr/>
        </p:nvSpPr>
        <p:spPr>
          <a:xfrm>
            <a:off x="3001650" y="3606625"/>
            <a:ext cx="2252700" cy="682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3A70E1-37C3-44CC-B316-5366617C1268}"/>
              </a:ext>
            </a:extLst>
          </p:cNvPr>
          <p:cNvSpPr/>
          <p:nvPr/>
        </p:nvSpPr>
        <p:spPr>
          <a:xfrm>
            <a:off x="5313600" y="3774000"/>
            <a:ext cx="1575627" cy="29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2FDF60-F639-49DF-B538-BCD6AC24DA05}"/>
              </a:ext>
            </a:extLst>
          </p:cNvPr>
          <p:cNvSpPr/>
          <p:nvPr/>
        </p:nvSpPr>
        <p:spPr>
          <a:xfrm>
            <a:off x="3234000" y="3888000"/>
            <a:ext cx="729600" cy="177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EB5A39-DE66-4659-AD2A-136B552D2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490" y="0"/>
            <a:ext cx="52030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0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FE424F-E6C5-4B6B-89A2-F08163A38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628"/>
            <a:ext cx="3640767" cy="4454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D97B4E-8DA5-43B1-A11B-101773D91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216" y="399142"/>
            <a:ext cx="3640767" cy="4744357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DB7D89C-AF1B-420B-9B12-56305B5BB0AE}"/>
              </a:ext>
            </a:extLst>
          </p:cNvPr>
          <p:cNvSpPr/>
          <p:nvPr/>
        </p:nvSpPr>
        <p:spPr>
          <a:xfrm>
            <a:off x="4056743" y="3171371"/>
            <a:ext cx="1477661" cy="1545772"/>
          </a:xfrm>
          <a:prstGeom prst="wedgeEllipseCallout">
            <a:avLst>
              <a:gd name="adj1" fmla="val 53418"/>
              <a:gd name="adj2" fmla="val -3418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3B450E-16EF-46E6-A522-BFCAE4DC2FC7}"/>
              </a:ext>
            </a:extLst>
          </p:cNvPr>
          <p:cNvSpPr txBox="1"/>
          <p:nvPr/>
        </p:nvSpPr>
        <p:spPr>
          <a:xfrm>
            <a:off x="4100286" y="3505135"/>
            <a:ext cx="1477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Su hijo está a 5 desviaciones típicas de la media</a:t>
            </a:r>
          </a:p>
        </p:txBody>
      </p:sp>
    </p:spTree>
    <p:extLst>
      <p:ext uri="{BB962C8B-B14F-4D97-AF65-F5344CB8AC3E}">
        <p14:creationId xmlns:p14="http://schemas.microsoft.com/office/powerpoint/2010/main" val="185588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43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315AB9-098C-4D9E-A7FB-250ABEBB33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9" t="17919" r="20397"/>
          <a:stretch/>
        </p:blipFill>
        <p:spPr>
          <a:xfrm>
            <a:off x="950685" y="631371"/>
            <a:ext cx="7162800" cy="422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17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3F5CB67-49EC-4444-AA6D-B006E56BD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22" t="23167" r="27471" b="23219"/>
          <a:stretch/>
        </p:blipFill>
        <p:spPr>
          <a:xfrm>
            <a:off x="3895105" y="817200"/>
            <a:ext cx="4894082" cy="35568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45B6D45-DE31-4F11-8FF0-D187A49D9836}"/>
              </a:ext>
            </a:extLst>
          </p:cNvPr>
          <p:cNvSpPr/>
          <p:nvPr/>
        </p:nvSpPr>
        <p:spPr>
          <a:xfrm>
            <a:off x="5950163" y="3258000"/>
            <a:ext cx="1119600" cy="29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6FF1F0-E124-453F-A288-87D0A44BEA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1" t="27231" r="35476" b="5749"/>
          <a:stretch/>
        </p:blipFill>
        <p:spPr>
          <a:xfrm>
            <a:off x="377372" y="1828800"/>
            <a:ext cx="3222171" cy="203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36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rgbClr val="000000"/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rgbClr val="000000"/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rgbClr val="000000"/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429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DBAAB-895A-4D71-B8B7-CDAC8B655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53" r="1706" b="14120"/>
          <a:stretch/>
        </p:blipFill>
        <p:spPr>
          <a:xfrm>
            <a:off x="1170000" y="219601"/>
            <a:ext cx="6544800" cy="11524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C36EE-BF1D-46CA-AC93-0FAA3159B0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446" r="7174" b="55479"/>
          <a:stretch/>
        </p:blipFill>
        <p:spPr>
          <a:xfrm>
            <a:off x="770400" y="1524281"/>
            <a:ext cx="7016400" cy="664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D46D84-4449-4F50-987D-FC2DC58AB1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02" t="41785" r="5949" b="44520"/>
          <a:stretch/>
        </p:blipFill>
        <p:spPr>
          <a:xfrm>
            <a:off x="885600" y="2275114"/>
            <a:ext cx="6829200" cy="92857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D9518CC-4EBE-4DCA-878D-559C83D03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289622"/>
            <a:ext cx="8432800" cy="1545178"/>
          </a:xfrm>
        </p:spPr>
        <p:txBody>
          <a:bodyPr/>
          <a:lstStyle/>
          <a:p>
            <a:pPr marL="80455" indent="0">
              <a:buNone/>
            </a:pPr>
            <a:r>
              <a:rPr lang="ca-ES" sz="3200" dirty="0">
                <a:solidFill>
                  <a:schemeClr val="accent6"/>
                </a:solidFill>
              </a:rPr>
              <a:t>Si donem per cert que 7 de cada 10 acceptaven, què sabem dels francesos, o dels europeus, o de...? 		 			 </a:t>
            </a:r>
            <a:r>
              <a:rPr lang="ca-ES" sz="3200" dirty="0">
                <a:solidFill>
                  <a:srgbClr val="FF0000"/>
                </a:solidFill>
              </a:rPr>
              <a:t>→ 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BA3BE6-B95F-415D-95A7-52298A8CAFC9}"/>
              </a:ext>
            </a:extLst>
          </p:cNvPr>
          <p:cNvSpPr/>
          <p:nvPr/>
        </p:nvSpPr>
        <p:spPr>
          <a:xfrm>
            <a:off x="1638000" y="2275114"/>
            <a:ext cx="4190400" cy="296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DFCEC3-AE5F-4860-89A5-899962A58069}"/>
              </a:ext>
            </a:extLst>
          </p:cNvPr>
          <p:cNvSpPr/>
          <p:nvPr/>
        </p:nvSpPr>
        <p:spPr>
          <a:xfrm>
            <a:off x="2726400" y="2876550"/>
            <a:ext cx="5179200" cy="296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120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834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707547-9451-437A-88ED-A8F3F1DFE0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2" t="18342" r="2143" b="37354"/>
          <a:stretch/>
        </p:blipFill>
        <p:spPr>
          <a:xfrm>
            <a:off x="130629" y="2431143"/>
            <a:ext cx="8846457" cy="22787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6D6AFB-1102-4288-B71E-0CAEE298CBF5}"/>
              </a:ext>
            </a:extLst>
          </p:cNvPr>
          <p:cNvSpPr txBox="1"/>
          <p:nvPr/>
        </p:nvSpPr>
        <p:spPr>
          <a:xfrm>
            <a:off x="551531" y="914401"/>
            <a:ext cx="46010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a-ES" sz="1800" dirty="0"/>
              <a:t>Mostra aleatòria requereix: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dirty="0"/>
              <a:t>Habilitats per generar una mostra repetible; i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dirty="0"/>
              <a:t>Accés a un llistat de membres de la població (cens)</a:t>
            </a:r>
          </a:p>
        </p:txBody>
      </p:sp>
    </p:spTree>
    <p:extLst>
      <p:ext uri="{BB962C8B-B14F-4D97-AF65-F5344CB8AC3E}">
        <p14:creationId xmlns:p14="http://schemas.microsoft.com/office/powerpoint/2010/main" val="2646922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6F8D16-6215-4B2C-935E-38CB383F2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7" t="23308" r="42082" b="5791"/>
          <a:stretch/>
        </p:blipFill>
        <p:spPr>
          <a:xfrm>
            <a:off x="2469599" y="432000"/>
            <a:ext cx="3268061" cy="42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02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E6D6AFB-1102-4288-B71E-0CAEE298CBF5}"/>
              </a:ext>
            </a:extLst>
          </p:cNvPr>
          <p:cNvSpPr txBox="1"/>
          <p:nvPr/>
        </p:nvSpPr>
        <p:spPr>
          <a:xfrm>
            <a:off x="551531" y="914401"/>
            <a:ext cx="460102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a-ES" sz="2000" dirty="0"/>
              <a:t>Tots els estudis tenen impureses: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sz="1600" dirty="0"/>
              <a:t>Seleccionats que no trobes;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sz="1600" dirty="0"/>
              <a:t>Enquestats que no volen participar;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sz="1600" dirty="0"/>
              <a:t>Persones que canvien d’opinió;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sz="1600" dirty="0"/>
              <a:t>Etc.; Etc...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24E9FB-F077-465C-81EE-919083F41730}"/>
              </a:ext>
            </a:extLst>
          </p:cNvPr>
          <p:cNvSpPr txBox="1"/>
          <p:nvPr/>
        </p:nvSpPr>
        <p:spPr>
          <a:xfrm>
            <a:off x="3817257" y="3084288"/>
            <a:ext cx="47897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a-ES" sz="2800" dirty="0"/>
              <a:t>Com tractem les impureses?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sz="2000" dirty="0"/>
              <a:t>Transparència;</a:t>
            </a:r>
          </a:p>
          <a:p>
            <a:pPr marL="342900" indent="-342900">
              <a:spcAft>
                <a:spcPts val="1200"/>
              </a:spcAft>
              <a:buAutoNum type="arabicParenBoth"/>
            </a:pPr>
            <a:r>
              <a:rPr lang="ca-ES" sz="2000" dirty="0"/>
              <a:t>Vel de la ignorància.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090664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633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90313C-F0F2-4EF7-A6EC-BDB2D6A16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09" r="1881" b="5583"/>
          <a:stretch/>
        </p:blipFill>
        <p:spPr>
          <a:xfrm>
            <a:off x="457200" y="478800"/>
            <a:ext cx="8074800" cy="43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4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rgbClr val="000000"/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0409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24E9FB-F077-465C-81EE-919083F41730}"/>
              </a:ext>
            </a:extLst>
          </p:cNvPr>
          <p:cNvSpPr txBox="1"/>
          <p:nvPr/>
        </p:nvSpPr>
        <p:spPr>
          <a:xfrm>
            <a:off x="1567542" y="508001"/>
            <a:ext cx="5842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a-ES" sz="2800" dirty="0"/>
              <a:t>Vel de la ignorància</a:t>
            </a:r>
            <a:endParaRPr lang="ca-ES" sz="2000" dirty="0"/>
          </a:p>
          <a:p>
            <a:pPr>
              <a:spcAft>
                <a:spcPts val="1200"/>
              </a:spcAft>
            </a:pPr>
            <a:r>
              <a:rPr lang="ca-ES" sz="2000" dirty="0"/>
              <a:t>Les persones clau romanen en “posició original”</a:t>
            </a:r>
          </a:p>
          <a:p>
            <a:pPr>
              <a:spcAft>
                <a:spcPts val="1200"/>
              </a:spcAft>
            </a:pPr>
            <a:r>
              <a:rPr lang="ca-ES" sz="2000" dirty="0"/>
              <a:t>De manera que cap prejudici pot guiar-los</a:t>
            </a:r>
            <a:endParaRPr lang="ca-E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A967AD-14F6-422C-A307-3735F06A81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7" t="17072" r="20793" b="35521"/>
          <a:stretch/>
        </p:blipFill>
        <p:spPr>
          <a:xfrm>
            <a:off x="224972" y="2256971"/>
            <a:ext cx="709022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35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904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24E9FB-F077-465C-81EE-919083F41730}"/>
              </a:ext>
            </a:extLst>
          </p:cNvPr>
          <p:cNvSpPr txBox="1"/>
          <p:nvPr/>
        </p:nvSpPr>
        <p:spPr>
          <a:xfrm>
            <a:off x="1567542" y="508001"/>
            <a:ext cx="5842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a-ES" sz="2800" dirty="0"/>
              <a:t>Vacunes</a:t>
            </a:r>
            <a:endParaRPr lang="ca-ES" sz="2000" dirty="0"/>
          </a:p>
          <a:p>
            <a:pPr>
              <a:spcAft>
                <a:spcPts val="1200"/>
              </a:spcAft>
            </a:pPr>
            <a:r>
              <a:rPr lang="ca-ES" sz="2000" dirty="0"/>
              <a:t>Processos estadístics codificats amb anterioritat.</a:t>
            </a:r>
          </a:p>
          <a:p>
            <a:pPr>
              <a:spcAft>
                <a:spcPts val="1200"/>
              </a:spcAft>
            </a:pPr>
            <a:r>
              <a:rPr lang="ca-ES" sz="2000" dirty="0"/>
              <a:t>La resta d’investigadors → emmascarats</a:t>
            </a:r>
            <a:endParaRPr lang="ca-E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F0878C-31BF-457E-9FC0-AAB41E8CC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81" t="13827" r="24286" b="60212"/>
          <a:stretch/>
        </p:blipFill>
        <p:spPr>
          <a:xfrm>
            <a:off x="1553029" y="2162627"/>
            <a:ext cx="4920342" cy="1658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6CB099-79DC-4979-AABF-5C395566E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47" t="85220" r="23889" b="3633"/>
          <a:stretch/>
        </p:blipFill>
        <p:spPr>
          <a:xfrm>
            <a:off x="1727200" y="3926114"/>
            <a:ext cx="4820022" cy="71845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0660CF1-F7E5-4A45-BA66-35DE1BC34BE5}"/>
              </a:ext>
            </a:extLst>
          </p:cNvPr>
          <p:cNvSpPr/>
          <p:nvPr/>
        </p:nvSpPr>
        <p:spPr>
          <a:xfrm>
            <a:off x="4564743" y="4085771"/>
            <a:ext cx="1008743" cy="29754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32477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4f3983a3a_0_50"/>
          <p:cNvSpPr txBox="1">
            <a:spLocks noGrp="1"/>
          </p:cNvSpPr>
          <p:nvPr>
            <p:ph type="body" idx="1"/>
          </p:nvPr>
        </p:nvSpPr>
        <p:spPr>
          <a:xfrm>
            <a:off x="1081279" y="411908"/>
            <a:ext cx="7886400" cy="398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Què és l’Estadística?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Per a què serveix?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SzPts val="2333"/>
              <a:buNone/>
            </a:pPr>
            <a:r>
              <a:rPr lang="ca-ES" sz="2000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Conceptes: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Variabilitat, la constant estadística.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Representativitat de les mostres.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Contra-Exemple: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Dominique</a:t>
            </a: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 </a:t>
            </a:r>
            <a:r>
              <a:rPr lang="ca-ES" dirty="0" err="1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Pelicot</a:t>
            </a:r>
            <a:endParaRPr lang="ca-ES" dirty="0">
              <a:solidFill>
                <a:schemeClr val="bg1">
                  <a:lumMod val="65000"/>
                </a:schemeClr>
              </a:solidFill>
              <a:latin typeface="Cutive"/>
              <a:sym typeface="Cutive"/>
            </a:endParaRP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Exemple: Enquestes opinió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Transparència</a:t>
            </a:r>
          </a:p>
          <a:p>
            <a:pPr lvl="1" indent="-457200">
              <a:lnSpc>
                <a:spcPct val="150000"/>
              </a:lnSpc>
              <a:spcBef>
                <a:spcPts val="0"/>
              </a:spcBef>
              <a:buSzPts val="2333"/>
              <a:buAutoNum type="arabicPeriod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sym typeface="Cutive"/>
              </a:rPr>
              <a:t>Vel de la ignorància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chemeClr val="bg1">
                    <a:lumMod val="65000"/>
                  </a:schemeClr>
                </a:solidFill>
                <a:latin typeface="Cutive"/>
                <a:ea typeface="Cutive"/>
                <a:cs typeface="Cutive"/>
                <a:sym typeface="Cutive"/>
              </a:rPr>
              <a:t>Exemple: nous fàrmacs</a:t>
            </a:r>
          </a:p>
          <a:p>
            <a:pPr lvl="2" indent="-457200">
              <a:lnSpc>
                <a:spcPct val="150000"/>
              </a:lnSpc>
              <a:spcBef>
                <a:spcPts val="0"/>
              </a:spcBef>
              <a:buSzPts val="2333"/>
            </a:pPr>
            <a:r>
              <a:rPr lang="ca-ES" dirty="0">
                <a:solidFill>
                  <a:srgbClr val="000000"/>
                </a:solidFill>
                <a:latin typeface="Cutive"/>
                <a:ea typeface="Cutive"/>
                <a:cs typeface="Cutive"/>
                <a:sym typeface="Cutive"/>
              </a:rPr>
              <a:t>Contra-exemple: Estimació PIB</a:t>
            </a:r>
          </a:p>
        </p:txBody>
      </p:sp>
      <p:pic>
        <p:nvPicPr>
          <p:cNvPr id="136" name="Google Shape;136;g294f3983a3a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5325" y="58850"/>
            <a:ext cx="1555150" cy="23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0679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5B5C8-7C59-4ECE-9DCD-372D576F7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5EF35-6BA5-46CC-ADB4-FA71A6BF2F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25" r="2087" b="16244"/>
          <a:stretch/>
        </p:blipFill>
        <p:spPr>
          <a:xfrm>
            <a:off x="493200" y="889200"/>
            <a:ext cx="8057850" cy="3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303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/>
          <p:cNvPicPr preferRelativeResize="0"/>
          <p:nvPr/>
        </p:nvPicPr>
        <p:blipFill rotWithShape="1">
          <a:blip r:embed="rId3">
            <a:alphaModFix amt="38000"/>
          </a:blip>
          <a:srcRect l="3463" t="10015" r="3935" b="8491"/>
          <a:stretch/>
        </p:blipFill>
        <p:spPr>
          <a:xfrm>
            <a:off x="1207725" y="1818900"/>
            <a:ext cx="7097626" cy="468472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684195" y="241666"/>
            <a:ext cx="2497949" cy="81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400" b="1" i="0" u="none" strike="noStrike" cap="none">
                <a:solidFill>
                  <a:srgbClr val="01396C"/>
                </a:solidFill>
                <a:latin typeface="Calibri"/>
                <a:ea typeface="Calibri"/>
                <a:cs typeface="Calibri"/>
                <a:sym typeface="Calibri"/>
              </a:rPr>
              <a:t>Societat Catalana d’Estadística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47600" y="1545917"/>
            <a:ext cx="8996400" cy="21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r>
              <a:rPr lang="es-ES" sz="5000" b="1" i="0" u="none" strike="noStrike" cap="none" dirty="0" err="1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Gràcies</a:t>
            </a:r>
            <a:endParaRPr sz="5000" b="1" i="0" u="none" strike="noStrike" cap="none" dirty="0">
              <a:solidFill>
                <a:srgbClr val="741B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r>
              <a:rPr lang="es-ES" sz="2900" b="1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 sz="2900" b="1" i="0" u="none" strike="noStrike" cap="none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6/9/2024</a:t>
            </a:r>
            <a:endParaRPr sz="1400" b="0" i="0" u="none" strike="noStrike" cap="none" dirty="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r>
              <a:rPr lang="ca-ES" sz="2200" b="1" i="0" u="none" strike="noStrike" cap="none" dirty="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Erik Cobo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000"/>
              <a:buFont typeface="Calibri"/>
              <a:buNone/>
            </a:pPr>
            <a:endParaRPr sz="2200" b="1" i="0" u="none" strike="noStrike" cap="none" dirty="0">
              <a:solidFill>
                <a:srgbClr val="741B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809900" y="41364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99175" y="4161175"/>
            <a:ext cx="3000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A64D79"/>
                </a:solidFill>
                <a:latin typeface="Cutive"/>
                <a:ea typeface="Cutive"/>
                <a:cs typeface="Cutive"/>
                <a:sym typeface="Cutive"/>
              </a:rPr>
              <a:t>@socestadistica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A64D79"/>
                </a:solidFill>
                <a:latin typeface="Cutive"/>
                <a:ea typeface="Cutive"/>
                <a:cs typeface="Cutive"/>
                <a:sym typeface="Cutive"/>
              </a:rPr>
              <a:t>http://soce.iec.cat/</a:t>
            </a:r>
            <a:endParaRPr sz="1800" b="1" i="0" u="none" strike="noStrike" cap="none">
              <a:solidFill>
                <a:srgbClr val="A64D79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960213" y="4438291"/>
            <a:ext cx="30000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A64D79"/>
                </a:solidFill>
                <a:latin typeface="Cutive"/>
                <a:ea typeface="Cutive"/>
                <a:cs typeface="Cutive"/>
                <a:sym typeface="Cutive"/>
              </a:rPr>
              <a:t>#SoCE </a:t>
            </a:r>
            <a:endParaRPr sz="1800" b="1" i="0" u="none" strike="noStrike" cap="none">
              <a:solidFill>
                <a:srgbClr val="A64D79"/>
              </a:solidFill>
              <a:latin typeface="Cutive"/>
              <a:ea typeface="Cutive"/>
              <a:cs typeface="Cutive"/>
              <a:sym typeface="Cutive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4596" y="138567"/>
            <a:ext cx="970789" cy="1093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615" y="171583"/>
            <a:ext cx="1437906" cy="8592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2525606" y="1090884"/>
            <a:ext cx="428199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3A6D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2800" b="1" i="0" u="none" strike="noStrike" cap="none" dirty="0">
                <a:solidFill>
                  <a:srgbClr val="003A6D"/>
                </a:solidFill>
                <a:latin typeface="Calibri"/>
                <a:ea typeface="Calibri"/>
                <a:cs typeface="Calibri"/>
                <a:sym typeface="Calibri"/>
              </a:rPr>
              <a:t>scola d'Art i Disseny Deià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536849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940</Words>
  <Application>Microsoft Office PowerPoint</Application>
  <PresentationFormat>Presentación en pantalla (16:9)</PresentationFormat>
  <Paragraphs>164</Paragraphs>
  <Slides>29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Cutive</vt:lpstr>
      <vt:lpstr>Arial</vt:lpstr>
      <vt:lpstr>Calibri</vt:lpstr>
      <vt:lpstr>Average</vt:lpstr>
      <vt:lpstr>Office Theme</vt:lpstr>
      <vt:lpstr>Presentación de PowerPoint</vt:lpstr>
      <vt:lpstr>Presentación de PowerPoint</vt:lpstr>
      <vt:lpstr>Qui som?</vt:lpstr>
      <vt:lpstr>Presentación de PowerPoint</vt:lpstr>
      <vt:lpstr>Presentación de PowerPoint</vt:lpstr>
      <vt:lpstr>L’estadística és...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imalocal</dc:creator>
  <cp:lastModifiedBy>Jessica Fabiola Cabezas Alarcón</cp:lastModifiedBy>
  <cp:revision>25</cp:revision>
  <dcterms:modified xsi:type="dcterms:W3CDTF">2024-09-26T10:23:36Z</dcterms:modified>
</cp:coreProperties>
</file>